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3" r:id="rId2"/>
  </p:sldMasterIdLst>
  <p:notesMasterIdLst>
    <p:notesMasterId r:id="rId56"/>
  </p:notesMasterIdLst>
  <p:sldIdLst>
    <p:sldId id="271" r:id="rId3"/>
    <p:sldId id="336" r:id="rId4"/>
    <p:sldId id="326" r:id="rId5"/>
    <p:sldId id="337" r:id="rId6"/>
    <p:sldId id="338" r:id="rId7"/>
    <p:sldId id="339" r:id="rId8"/>
    <p:sldId id="340" r:id="rId9"/>
    <p:sldId id="335" r:id="rId10"/>
    <p:sldId id="315" r:id="rId11"/>
    <p:sldId id="314" r:id="rId12"/>
    <p:sldId id="310" r:id="rId13"/>
    <p:sldId id="311" r:id="rId14"/>
    <p:sldId id="324" r:id="rId15"/>
    <p:sldId id="325" r:id="rId16"/>
    <p:sldId id="320" r:id="rId17"/>
    <p:sldId id="321" r:id="rId18"/>
    <p:sldId id="322" r:id="rId19"/>
    <p:sldId id="341" r:id="rId20"/>
    <p:sldId id="342" r:id="rId21"/>
    <p:sldId id="343" r:id="rId22"/>
    <p:sldId id="312" r:id="rId23"/>
    <p:sldId id="333" r:id="rId24"/>
    <p:sldId id="334" r:id="rId25"/>
    <p:sldId id="316" r:id="rId26"/>
    <p:sldId id="257" r:id="rId27"/>
    <p:sldId id="258" r:id="rId28"/>
    <p:sldId id="266" r:id="rId29"/>
    <p:sldId id="263" r:id="rId30"/>
    <p:sldId id="264" r:id="rId31"/>
    <p:sldId id="265" r:id="rId32"/>
    <p:sldId id="317" r:id="rId33"/>
    <p:sldId id="260" r:id="rId34"/>
    <p:sldId id="261" r:id="rId35"/>
    <p:sldId id="262" r:id="rId36"/>
    <p:sldId id="318" r:id="rId37"/>
    <p:sldId id="267" r:id="rId38"/>
    <p:sldId id="327" r:id="rId39"/>
    <p:sldId id="268" r:id="rId40"/>
    <p:sldId id="269" r:id="rId41"/>
    <p:sldId id="270" r:id="rId42"/>
    <p:sldId id="319" r:id="rId43"/>
    <p:sldId id="303" r:id="rId44"/>
    <p:sldId id="304" r:id="rId45"/>
    <p:sldId id="305" r:id="rId46"/>
    <p:sldId id="306" r:id="rId47"/>
    <p:sldId id="307" r:id="rId48"/>
    <p:sldId id="308" r:id="rId49"/>
    <p:sldId id="328" r:id="rId50"/>
    <p:sldId id="329" r:id="rId51"/>
    <p:sldId id="330" r:id="rId52"/>
    <p:sldId id="331" r:id="rId53"/>
    <p:sldId id="332" r:id="rId54"/>
    <p:sldId id="259" r:id="rId55"/>
  </p:sldIdLst>
  <p:sldSz cx="12192000" cy="6858000"/>
  <p:notesSz cx="6858000" cy="9144000"/>
  <p:embeddedFontLst>
    <p:embeddedFont>
      <p:font typeface="Arial Narrow" panose="020B0606020202030204" pitchFamily="34" charset="0"/>
      <p:regular r:id="rId57"/>
      <p:bold r:id="rId58"/>
      <p:italic r:id="rId59"/>
      <p:boldItalic r:id="rId60"/>
    </p:embeddedFont>
    <p:embeddedFont>
      <p:font typeface="Arial Nova Cond" panose="020B0506020202020204" pitchFamily="34" charset="0"/>
      <p:regular r:id="rId61"/>
      <p:bold r:id="rId62"/>
      <p:italic r:id="rId63"/>
      <p:boldItalic r:id="rId64"/>
    </p:embeddedFont>
    <p:embeddedFont>
      <p:font typeface="Calibri" panose="020F0502020204030204" pitchFamily="34" charset="0"/>
      <p:regular r:id="rId65"/>
      <p:bold r:id="rId66"/>
      <p:italic r:id="rId67"/>
      <p:boldItalic r:id="rId68"/>
    </p:embeddedFont>
    <p:embeddedFont>
      <p:font typeface="Consolas" panose="020B0609020204030204" pitchFamily="49" charset="0"/>
      <p:regular r:id="rId69"/>
      <p:bold r:id="rId70"/>
      <p:italic r:id="rId71"/>
      <p:boldItalic r:id="rId72"/>
    </p:embeddedFont>
    <p:embeddedFont>
      <p:font typeface="Helvetica" panose="020B0604020202020204" pitchFamily="34" charset="0"/>
      <p:regular r:id="rId73"/>
      <p:bold r:id="rId74"/>
      <p:italic r:id="rId75"/>
      <p:boldItalic r:id="rId76"/>
    </p:embeddedFont>
    <p:embeddedFont>
      <p:font typeface="Roboto" panose="020B0604020202020204" charset="0"/>
      <p:regular r:id="rId77"/>
      <p:bold r:id="rId78"/>
      <p:italic r:id="rId79"/>
      <p:boldItalic r:id="rId80"/>
    </p:embeddedFont>
  </p:embeddedFontLst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79E"/>
    <a:srgbClr val="5B9BD5"/>
    <a:srgbClr val="0829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63"/>
    <p:restoredTop sz="95827"/>
  </p:normalViewPr>
  <p:slideViewPr>
    <p:cSldViewPr snapToObjects="1" showGuides="1">
      <p:cViewPr varScale="1">
        <p:scale>
          <a:sx n="109" d="100"/>
          <a:sy n="109" d="100"/>
        </p:scale>
        <p:origin x="972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84" Type="http://schemas.openxmlformats.org/officeDocument/2006/relationships/tableStyles" Target="tableStyle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font" Target="fonts/font2.fntdata"/><Relationship Id="rId74" Type="http://schemas.openxmlformats.org/officeDocument/2006/relationships/font" Target="fonts/font18.fntdata"/><Relationship Id="rId79" Type="http://schemas.openxmlformats.org/officeDocument/2006/relationships/font" Target="fonts/font23.fntdata"/><Relationship Id="rId5" Type="http://schemas.openxmlformats.org/officeDocument/2006/relationships/slide" Target="slides/slide3.xml"/><Relationship Id="rId61" Type="http://schemas.openxmlformats.org/officeDocument/2006/relationships/font" Target="fonts/font5.fntdata"/><Relationship Id="rId82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77" Type="http://schemas.openxmlformats.org/officeDocument/2006/relationships/font" Target="fonts/font21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6.fntdata"/><Relationship Id="rId80" Type="http://schemas.openxmlformats.org/officeDocument/2006/relationships/font" Target="fonts/font24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75" Type="http://schemas.openxmlformats.org/officeDocument/2006/relationships/font" Target="fonts/font19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1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font" Target="fonts/font17.fntdata"/><Relationship Id="rId78" Type="http://schemas.openxmlformats.org/officeDocument/2006/relationships/font" Target="fonts/font22.fntdata"/><Relationship Id="rId8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20.fntdata"/><Relationship Id="rId7" Type="http://schemas.openxmlformats.org/officeDocument/2006/relationships/slide" Target="slides/slide5.xml"/><Relationship Id="rId71" Type="http://schemas.openxmlformats.org/officeDocument/2006/relationships/font" Target="fonts/font15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8023D-E7F2-4A4F-88C4-2AA3CF11EFE1}" type="datetimeFigureOut">
              <a:rPr lang="LID4096" smtClean="0"/>
              <a:t>07/21/2026</a:t>
            </a:fld>
            <a:endParaRPr lang="LID4096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LID4096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078B6-BC3A-44BC-ABA0-FD183349B45D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4106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BED1D-5C36-5744-A993-E264694B03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6762" y="2132856"/>
            <a:ext cx="5784282" cy="2572643"/>
          </a:xfrm>
        </p:spPr>
        <p:txBody>
          <a:bodyPr anchor="b"/>
          <a:lstStyle>
            <a:lvl1pPr algn="l">
              <a:defRPr sz="6000" b="1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ACD35F-DA99-E340-A3C2-2CBDC4E94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762" y="4797574"/>
            <a:ext cx="4392615" cy="1655762"/>
          </a:xfrm>
        </p:spPr>
        <p:txBody>
          <a:bodyPr/>
          <a:lstStyle>
            <a:lvl1pPr marL="0" indent="0" algn="l">
              <a:buNone/>
              <a:defRPr sz="2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A" dirty="0"/>
          </a:p>
        </p:txBody>
      </p:sp>
      <p:sp>
        <p:nvSpPr>
          <p:cNvPr id="9" name="Прямокутник 3">
            <a:extLst>
              <a:ext uri="{FF2B5EF4-FFF2-40B4-BE49-F238E27FC236}">
                <a16:creationId xmlns:a16="http://schemas.microsoft.com/office/drawing/2014/main" id="{4F893C29-9608-BC44-BCC8-8FD18E4EDFC2}"/>
              </a:ext>
            </a:extLst>
          </p:cNvPr>
          <p:cNvSpPr/>
          <p:nvPr userDrawn="1"/>
        </p:nvSpPr>
        <p:spPr>
          <a:xfrm>
            <a:off x="7032624" y="-26616"/>
            <a:ext cx="5184000" cy="6912000"/>
          </a:xfrm>
          <a:prstGeom prst="rect">
            <a:avLst/>
          </a:prstGeom>
          <a:solidFill>
            <a:srgbClr val="1747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D17F9A-E2E1-ED41-8F43-AB94DA91FE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400" y="-59267"/>
            <a:ext cx="3564210" cy="1984776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426F67F5-1735-504B-8BC0-93A0BAE3F3C9}"/>
              </a:ext>
            </a:extLst>
          </p:cNvPr>
          <p:cNvSpPr/>
          <p:nvPr userDrawn="1"/>
        </p:nvSpPr>
        <p:spPr>
          <a:xfrm>
            <a:off x="7896200" y="260648"/>
            <a:ext cx="270000" cy="5580000"/>
          </a:xfrm>
          <a:prstGeom prst="rect">
            <a:avLst/>
          </a:prstGeom>
          <a:solidFill>
            <a:srgbClr val="0829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F3C58AC-9AA3-D44A-A376-E05F9B3965F5}"/>
              </a:ext>
            </a:extLst>
          </p:cNvPr>
          <p:cNvSpPr/>
          <p:nvPr userDrawn="1"/>
        </p:nvSpPr>
        <p:spPr>
          <a:xfrm>
            <a:off x="9399362" y="3630966"/>
            <a:ext cx="270000" cy="2952000"/>
          </a:xfrm>
          <a:prstGeom prst="rect">
            <a:avLst/>
          </a:prstGeom>
          <a:solidFill>
            <a:srgbClr val="0829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98766BE-768D-F84D-9CD8-D01E2F060640}"/>
              </a:ext>
            </a:extLst>
          </p:cNvPr>
          <p:cNvSpPr/>
          <p:nvPr userDrawn="1"/>
        </p:nvSpPr>
        <p:spPr>
          <a:xfrm>
            <a:off x="10150943" y="-26616"/>
            <a:ext cx="270000" cy="6912000"/>
          </a:xfrm>
          <a:prstGeom prst="rect">
            <a:avLst/>
          </a:prstGeom>
          <a:solidFill>
            <a:srgbClr val="0829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BC389F9-2772-2647-9A82-01AB33FC00EF}"/>
              </a:ext>
            </a:extLst>
          </p:cNvPr>
          <p:cNvGrpSpPr/>
          <p:nvPr userDrawn="1"/>
        </p:nvGrpSpPr>
        <p:grpSpPr>
          <a:xfrm>
            <a:off x="8647781" y="1017352"/>
            <a:ext cx="270000" cy="4823296"/>
            <a:chOff x="8634312" y="1017352"/>
            <a:chExt cx="270000" cy="4823296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3C35E7D-3595-1E4C-88C1-FE792F5D244A}"/>
                </a:ext>
              </a:extLst>
            </p:cNvPr>
            <p:cNvSpPr/>
            <p:nvPr userDrawn="1"/>
          </p:nvSpPr>
          <p:spPr>
            <a:xfrm>
              <a:off x="8634312" y="4365104"/>
              <a:ext cx="270000" cy="1475544"/>
            </a:xfrm>
            <a:prstGeom prst="rect">
              <a:avLst/>
            </a:prstGeom>
            <a:solidFill>
              <a:srgbClr val="0829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3F81211-F91E-6C49-8AFB-AAE19E78F4ED}"/>
                </a:ext>
              </a:extLst>
            </p:cNvPr>
            <p:cNvSpPr/>
            <p:nvPr userDrawn="1"/>
          </p:nvSpPr>
          <p:spPr>
            <a:xfrm>
              <a:off x="8634312" y="1017352"/>
              <a:ext cx="270000" cy="2613614"/>
            </a:xfrm>
            <a:prstGeom prst="rect">
              <a:avLst/>
            </a:prstGeom>
            <a:solidFill>
              <a:srgbClr val="0829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0CB01B4-124F-F74E-B291-3B84AAE8E5C2}"/>
              </a:ext>
            </a:extLst>
          </p:cNvPr>
          <p:cNvGrpSpPr/>
          <p:nvPr userDrawn="1"/>
        </p:nvGrpSpPr>
        <p:grpSpPr>
          <a:xfrm>
            <a:off x="11654105" y="1017352"/>
            <a:ext cx="270000" cy="4823296"/>
            <a:chOff x="8634312" y="1017352"/>
            <a:chExt cx="270000" cy="4823296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0E9B5AD-426E-0042-99E8-1223835AC192}"/>
                </a:ext>
              </a:extLst>
            </p:cNvPr>
            <p:cNvSpPr/>
            <p:nvPr userDrawn="1"/>
          </p:nvSpPr>
          <p:spPr>
            <a:xfrm>
              <a:off x="8634312" y="4365104"/>
              <a:ext cx="270000" cy="1475544"/>
            </a:xfrm>
            <a:prstGeom prst="rect">
              <a:avLst/>
            </a:prstGeom>
            <a:solidFill>
              <a:srgbClr val="0829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789DBF5-CAB3-0E42-855F-0B5CD4A2B193}"/>
                </a:ext>
              </a:extLst>
            </p:cNvPr>
            <p:cNvSpPr/>
            <p:nvPr userDrawn="1"/>
          </p:nvSpPr>
          <p:spPr>
            <a:xfrm>
              <a:off x="8634312" y="1017352"/>
              <a:ext cx="270000" cy="2613614"/>
            </a:xfrm>
            <a:prstGeom prst="rect">
              <a:avLst/>
            </a:prstGeom>
            <a:solidFill>
              <a:srgbClr val="0829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558546CE-4D1F-FB44-B75C-C4E4FEE8B5C8}"/>
              </a:ext>
            </a:extLst>
          </p:cNvPr>
          <p:cNvSpPr/>
          <p:nvPr userDrawn="1"/>
        </p:nvSpPr>
        <p:spPr>
          <a:xfrm>
            <a:off x="10902524" y="3630966"/>
            <a:ext cx="270000" cy="2952000"/>
          </a:xfrm>
          <a:prstGeom prst="rect">
            <a:avLst/>
          </a:prstGeom>
          <a:solidFill>
            <a:srgbClr val="0829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903832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pos="937" userDrawn="1">
          <p15:clr>
            <a:srgbClr val="FBAE40"/>
          </p15:clr>
        </p15:guide>
        <p15:guide id="3" pos="529" userDrawn="1">
          <p15:clr>
            <a:srgbClr val="FBAE40"/>
          </p15:clr>
        </p15:guide>
        <p15:guide id="4" pos="1391" userDrawn="1">
          <p15:clr>
            <a:srgbClr val="FBAE40"/>
          </p15:clr>
        </p15:guide>
        <p15:guide id="5" pos="1890" userDrawn="1">
          <p15:clr>
            <a:srgbClr val="FBAE40"/>
          </p15:clr>
        </p15:guide>
        <p15:guide id="6" pos="2343" userDrawn="1">
          <p15:clr>
            <a:srgbClr val="FBAE40"/>
          </p15:clr>
        </p15:guide>
        <p15:guide id="7" orient="horz" pos="346" userDrawn="1">
          <p15:clr>
            <a:srgbClr val="FBAE40"/>
          </p15:clr>
        </p15:guide>
        <p15:guide id="8" orient="horz" pos="1344" userDrawn="1">
          <p15:clr>
            <a:srgbClr val="FBAE40"/>
          </p15:clr>
        </p15:guide>
        <p15:guide id="9" pos="2797" userDrawn="1">
          <p15:clr>
            <a:srgbClr val="FBAE40"/>
          </p15:clr>
        </p15:guide>
        <p15:guide id="10" pos="3250" userDrawn="1">
          <p15:clr>
            <a:srgbClr val="FBAE40"/>
          </p15:clr>
        </p15:guide>
        <p15:guide id="11" pos="4112" userDrawn="1">
          <p15:clr>
            <a:srgbClr val="FBAE40"/>
          </p15:clr>
        </p15:guide>
        <p15:guide id="12" pos="4430" userDrawn="1">
          <p15:clr>
            <a:srgbClr val="FBAE40"/>
          </p15:clr>
        </p15:guide>
        <p15:guide id="13" pos="4656" userDrawn="1">
          <p15:clr>
            <a:srgbClr val="FBAE40"/>
          </p15:clr>
        </p15:guide>
        <p15:guide id="14" pos="4974" userDrawn="1">
          <p15:clr>
            <a:srgbClr val="FBAE40"/>
          </p15:clr>
        </p15:guide>
        <p15:guide id="15" pos="5564" userDrawn="1">
          <p15:clr>
            <a:srgbClr val="FBAE40"/>
          </p15:clr>
        </p15:guide>
        <p15:guide id="16" orient="horz" pos="1797" userDrawn="1">
          <p15:clr>
            <a:srgbClr val="FBAE40"/>
          </p15:clr>
        </p15:guide>
        <p15:guide id="17" orient="horz" pos="2251" userDrawn="1">
          <p15:clr>
            <a:srgbClr val="FBAE40"/>
          </p15:clr>
        </p15:guide>
        <p15:guide id="18" orient="horz" pos="2704" userDrawn="1">
          <p15:clr>
            <a:srgbClr val="FBAE40"/>
          </p15:clr>
        </p15:guide>
        <p15:guide id="19" orient="horz" pos="3158" userDrawn="1">
          <p15:clr>
            <a:srgbClr val="FBAE40"/>
          </p15:clr>
        </p15:guide>
        <p15:guide id="20" orient="horz" pos="3612" userDrawn="1">
          <p15:clr>
            <a:srgbClr val="FBAE40"/>
          </p15:clr>
        </p15:guide>
        <p15:guide id="21" orient="horz" pos="4065" userDrawn="1">
          <p15:clr>
            <a:srgbClr val="FBAE40"/>
          </p15:clr>
        </p15:guide>
        <p15:guide id="22" pos="6017" userDrawn="1">
          <p15:clr>
            <a:srgbClr val="FBAE40"/>
          </p15:clr>
        </p15:guide>
        <p15:guide id="23" pos="6471" userDrawn="1">
          <p15:clr>
            <a:srgbClr val="FBAE40"/>
          </p15:clr>
        </p15:guide>
        <p15:guide id="24" pos="6970" userDrawn="1">
          <p15:clr>
            <a:srgbClr val="FBAE40"/>
          </p15:clr>
        </p15:guide>
        <p15:guide id="25" pos="742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Заголовок 2 рядка 2 стовпця тек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5FDD14-18C1-48D3-B58A-EE0BCEC0C7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9174" y="365125"/>
            <a:ext cx="10225087" cy="945515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Заголовок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46B1F1-FFD7-487D-AA24-B16A97FA73F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019174" y="1615440"/>
            <a:ext cx="5000625" cy="4206239"/>
          </a:xfrm>
        </p:spPr>
        <p:txBody>
          <a:bodyPr/>
          <a:lstStyle>
            <a:lvl1pPr>
              <a:defRPr sz="2400">
                <a:latin typeface="Arial Nova Cond" panose="020B0506020202020204" pitchFamily="34" charset="0"/>
              </a:defRPr>
            </a:lvl1pPr>
            <a:lvl2pPr>
              <a:defRPr>
                <a:latin typeface="Arial Nova Cond" panose="020B0506020202020204" pitchFamily="34" charset="0"/>
              </a:defRPr>
            </a:lvl2pPr>
            <a:lvl3pPr>
              <a:defRPr>
                <a:latin typeface="Arial Nova Cond" panose="020B0506020202020204" pitchFamily="34" charset="0"/>
              </a:defRPr>
            </a:lvl3pPr>
          </a:lstStyle>
          <a:p>
            <a:pPr lvl="0"/>
            <a:r>
              <a:rPr lang="uk-UA" dirty="0"/>
              <a:t>підзаголовок</a:t>
            </a:r>
          </a:p>
          <a:p>
            <a:pPr lvl="1"/>
            <a:r>
              <a:rPr lang="uk-UA" dirty="0"/>
              <a:t>Основний текст</a:t>
            </a:r>
          </a:p>
          <a:p>
            <a:pPr lvl="2"/>
            <a:r>
              <a:rPr lang="uk-UA" dirty="0"/>
              <a:t>пояснення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A5D8173-DBF6-46A8-ABA7-231C747EB29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9" y="1615440"/>
            <a:ext cx="5072063" cy="4206239"/>
          </a:xfrm>
        </p:spPr>
        <p:txBody>
          <a:bodyPr/>
          <a:lstStyle>
            <a:lvl1pPr>
              <a:defRPr lang="uk-UA" sz="2400" kern="1200" baseline="0" dirty="0" smtClean="0">
                <a:solidFill>
                  <a:schemeClr val="accent3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>
              <a:defRPr>
                <a:latin typeface="Arial Nova Cond" panose="020B0506020202020204" pitchFamily="34" charset="0"/>
              </a:defRPr>
            </a:lvl2pPr>
            <a:lvl3pPr>
              <a:defRPr>
                <a:latin typeface="Arial Nova Cond" panose="020B0506020202020204" pitchFamily="34" charset="0"/>
              </a:defRPr>
            </a:lvl3pPr>
          </a:lstStyle>
          <a:p>
            <a:pPr lvl="0"/>
            <a:r>
              <a:rPr lang="uk-UA" dirty="0"/>
              <a:t>підзаголовок</a:t>
            </a:r>
          </a:p>
          <a:p>
            <a:pPr lvl="1"/>
            <a:r>
              <a:rPr lang="uk-UA" dirty="0"/>
              <a:t>Основний текст</a:t>
            </a:r>
          </a:p>
          <a:p>
            <a:pPr lvl="2"/>
            <a:r>
              <a:rPr lang="uk-UA" dirty="0"/>
              <a:t>пояснення</a:t>
            </a:r>
          </a:p>
        </p:txBody>
      </p: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71235CFF-59AD-4F69-8365-2F1FBD4189D9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4394F748-CAC2-41B0-A151-D16715405CED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ova Cond" panose="020B0506020202020204" pitchFamily="34" charset="0"/>
            </a:endParaRPr>
          </a:p>
        </p:txBody>
      </p:sp>
      <p:sp>
        <p:nvSpPr>
          <p:cNvPr id="13" name="Місце для нижнього колонтитула 7">
            <a:extLst>
              <a:ext uri="{FF2B5EF4-FFF2-40B4-BE49-F238E27FC236}">
                <a16:creationId xmlns:a16="http://schemas.microsoft.com/office/drawing/2014/main" id="{D587BCD4-AD33-41A8-BE15-D08C5A7A6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3539"/>
            <a:ext cx="10225088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34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2 рядка, текст та діагра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46B1F1-FFD7-487D-AA24-B16A97FA73F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015304" y="1249681"/>
            <a:ext cx="5004496" cy="4622800"/>
          </a:xfrm>
        </p:spPr>
        <p:txBody>
          <a:bodyPr/>
          <a:lstStyle>
            <a:lvl1pPr>
              <a:defRPr sz="2400">
                <a:latin typeface="Arial Nova Cond" panose="020B0506020202020204" pitchFamily="34" charset="0"/>
              </a:defRPr>
            </a:lvl1pPr>
            <a:lvl2pPr>
              <a:defRPr>
                <a:latin typeface="Arial Nova Cond" panose="020B0506020202020204" pitchFamily="34" charset="0"/>
              </a:defRPr>
            </a:lvl2pPr>
            <a:lvl3pPr>
              <a:defRPr>
                <a:latin typeface="Arial Nova Cond" panose="020B0506020202020204" pitchFamily="34" charset="0"/>
              </a:defRPr>
            </a:lvl3pPr>
          </a:lstStyle>
          <a:p>
            <a:pPr lvl="0"/>
            <a:r>
              <a:rPr lang="uk-UA" dirty="0"/>
              <a:t>підзаголовок</a:t>
            </a:r>
          </a:p>
          <a:p>
            <a:pPr lvl="1"/>
            <a:r>
              <a:rPr lang="uk-UA" dirty="0"/>
              <a:t>Основний текст</a:t>
            </a:r>
          </a:p>
          <a:p>
            <a:pPr lvl="2"/>
            <a:r>
              <a:rPr lang="uk-UA" dirty="0"/>
              <a:t>пояснення</a:t>
            </a:r>
          </a:p>
        </p:txBody>
      </p:sp>
      <p:sp>
        <p:nvSpPr>
          <p:cNvPr id="13" name="Місце для нижнього колонтитула 7">
            <a:extLst>
              <a:ext uri="{FF2B5EF4-FFF2-40B4-BE49-F238E27FC236}">
                <a16:creationId xmlns:a16="http://schemas.microsoft.com/office/drawing/2014/main" id="{D587BCD4-AD33-41A8-BE15-D08C5A7A6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5303" y="6152683"/>
            <a:ext cx="10228959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Місце для діаграми 5">
            <a:extLst>
              <a:ext uri="{FF2B5EF4-FFF2-40B4-BE49-F238E27FC236}">
                <a16:creationId xmlns:a16="http://schemas.microsoft.com/office/drawing/2014/main" id="{9FEC5881-5744-4DFE-80D2-74E020F76E45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319263" y="1249680"/>
            <a:ext cx="4925000" cy="4622801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latin typeface="Arial Nova Cond" panose="020B0506020202020204" pitchFamily="34" charset="0"/>
              </a:defRPr>
            </a:lvl1pPr>
          </a:lstStyle>
          <a:p>
            <a:endParaRPr lang="ru-RU" dirty="0"/>
          </a:p>
        </p:txBody>
      </p:sp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C94EE398-25BD-4FB0-A5E8-ACE0F5AC0AF2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4D48FB40-7E9A-40D3-AE9F-DCE8F9E5EDE0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ova Cond" panose="020B0506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D76B2928-2115-4F8C-8160-CD05976B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5304" y="365126"/>
            <a:ext cx="10228958" cy="620394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Заголовок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712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1 рядок 2 стовпця тек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B9AEF7-91B7-4699-8F56-D1DF600F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304" y="375285"/>
            <a:ext cx="10228959" cy="528955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253AD24-5A5C-4C15-B906-6388A2A69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304" y="1192799"/>
            <a:ext cx="4978400" cy="62997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baseline="0">
                <a:latin typeface="Arial Nova Cond" panose="020B0506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dirty="0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D3BBA4E-892E-4944-8545-D37BD25CE07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15304" y="2111337"/>
            <a:ext cx="4978400" cy="3823904"/>
          </a:xfrm>
        </p:spPr>
        <p:txBody>
          <a:bodyPr/>
          <a:lstStyle>
            <a:lvl2pPr>
              <a:defRPr>
                <a:latin typeface="Arial Nova Cond" panose="020B0506020202020204" pitchFamily="34" charset="0"/>
              </a:defRPr>
            </a:lvl2pPr>
            <a:lvl3pPr>
              <a:defRPr>
                <a:latin typeface="Arial Nova Cond" panose="020B0506020202020204" pitchFamily="34" charset="0"/>
              </a:defRPr>
            </a:lvl3pPr>
          </a:lstStyle>
          <a:p>
            <a:pPr lvl="1"/>
            <a:r>
              <a:rPr lang="uk-UA" dirty="0"/>
              <a:t>Основний текст</a:t>
            </a:r>
          </a:p>
          <a:p>
            <a:pPr lvl="2"/>
            <a:r>
              <a:rPr lang="uk-UA" dirty="0"/>
              <a:t>пояснення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BA3D050-D42E-403D-AD73-693208DBF50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111337"/>
            <a:ext cx="5072063" cy="3823904"/>
          </a:xfrm>
        </p:spPr>
        <p:txBody>
          <a:bodyPr/>
          <a:lstStyle>
            <a:lvl2pPr>
              <a:defRPr>
                <a:latin typeface="Arial Nova Cond" panose="020B0506020202020204" pitchFamily="34" charset="0"/>
              </a:defRPr>
            </a:lvl2pPr>
            <a:lvl3pPr>
              <a:defRPr>
                <a:latin typeface="Arial Nova Cond" panose="020B0506020202020204" pitchFamily="34" charset="0"/>
              </a:defRPr>
            </a:lvl3pPr>
          </a:lstStyle>
          <a:p>
            <a:pPr lvl="1"/>
            <a:r>
              <a:rPr lang="uk-UA" dirty="0"/>
              <a:t>Основний текст</a:t>
            </a:r>
          </a:p>
          <a:p>
            <a:pPr lvl="2"/>
            <a:r>
              <a:rPr lang="uk-UA" dirty="0"/>
              <a:t>пояснення</a:t>
            </a:r>
          </a:p>
        </p:txBody>
      </p:sp>
      <p:sp>
        <p:nvSpPr>
          <p:cNvPr id="10" name="Місце для тексту 2">
            <a:extLst>
              <a:ext uri="{FF2B5EF4-FFF2-40B4-BE49-F238E27FC236}">
                <a16:creationId xmlns:a16="http://schemas.microsoft.com/office/drawing/2014/main" id="{205910C8-5779-4C41-B052-981A537C038A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172199" y="1192801"/>
            <a:ext cx="5072064" cy="629976"/>
          </a:xfrm>
        </p:spPr>
        <p:txBody>
          <a:bodyPr anchor="ctr">
            <a:normAutofit/>
          </a:bodyPr>
          <a:lstStyle>
            <a:lvl1pPr marL="0" indent="0">
              <a:buNone/>
              <a:defRPr sz="2000" b="0" baseline="0">
                <a:latin typeface="Arial Nova Cond" panose="020B0506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dirty="0"/>
              <a:t>Клацніть, щоб відредагувати стилі зразків тексту</a:t>
            </a:r>
          </a:p>
        </p:txBody>
      </p: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59853F54-3C34-4A0B-8337-8DBA40E75338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AD018530-BC76-43CF-ABAC-1FFE395E6E84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ova Cond" panose="020B0506020202020204" pitchFamily="34" charset="0"/>
            </a:endParaRPr>
          </a:p>
        </p:txBody>
      </p:sp>
      <p:sp>
        <p:nvSpPr>
          <p:cNvPr id="13" name="Місце для нижнього колонтитула 7">
            <a:extLst>
              <a:ext uri="{FF2B5EF4-FFF2-40B4-BE49-F238E27FC236}">
                <a16:creationId xmlns:a16="http://schemas.microsoft.com/office/drawing/2014/main" id="{0D18C4DA-ECEF-45F2-ADA0-AD61B9496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6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3047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1 ряд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9249486-09B8-4832-8DB1-CAEEAC3AB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303" y="365125"/>
            <a:ext cx="10228959" cy="437515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cxnSp>
        <p:nvCxnSpPr>
          <p:cNvPr id="6" name="Пряма сполучна лінія 5">
            <a:extLst>
              <a:ext uri="{FF2B5EF4-FFF2-40B4-BE49-F238E27FC236}">
                <a16:creationId xmlns:a16="http://schemas.microsoft.com/office/drawing/2014/main" id="{2590A136-DEF7-4973-A349-5F4301A84364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:a16="http://schemas.microsoft.com/office/drawing/2014/main" id="{9071DB45-618C-4032-929D-44EB9B7914AB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ova Cond" panose="020B0506020202020204" pitchFamily="34" charset="0"/>
            </a:endParaRPr>
          </a:p>
        </p:txBody>
      </p:sp>
      <p:sp>
        <p:nvSpPr>
          <p:cNvPr id="9" name="Місце для нижнього колонтитула 7">
            <a:extLst>
              <a:ext uri="{FF2B5EF4-FFF2-40B4-BE49-F238E27FC236}">
                <a16:creationId xmlns:a16="http://schemas.microsoft.com/office/drawing/2014/main" id="{7278C1DD-16AA-44B2-B50E-B3F0FCAFA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0" name="Місце для вмісту 3">
            <a:extLst>
              <a:ext uri="{FF2B5EF4-FFF2-40B4-BE49-F238E27FC236}">
                <a16:creationId xmlns:a16="http://schemas.microsoft.com/office/drawing/2014/main" id="{58956421-B77C-4818-A5FF-15AE1D0EDB3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19175" y="1066800"/>
            <a:ext cx="10225087" cy="4868441"/>
          </a:xfrm>
        </p:spPr>
        <p:txBody>
          <a:bodyPr/>
          <a:lstStyle>
            <a:lvl2pPr>
              <a:defRPr>
                <a:latin typeface="Arial Nova Cond" panose="020B0506020202020204" pitchFamily="34" charset="0"/>
              </a:defRPr>
            </a:lvl2pPr>
            <a:lvl3pPr>
              <a:defRPr>
                <a:latin typeface="Arial Nova Cond" panose="020B0506020202020204" pitchFamily="34" charset="0"/>
              </a:defRPr>
            </a:lvl3pPr>
          </a:lstStyle>
          <a:p>
            <a:pPr lvl="1"/>
            <a:r>
              <a:rPr lang="uk-UA" dirty="0"/>
              <a:t>Основний текст</a:t>
            </a:r>
          </a:p>
          <a:p>
            <a:pPr lvl="2"/>
            <a:r>
              <a:rPr lang="uk-UA" dirty="0"/>
              <a:t>пояснення</a:t>
            </a:r>
          </a:p>
        </p:txBody>
      </p:sp>
    </p:spTree>
    <p:extLst>
      <p:ext uri="{BB962C8B-B14F-4D97-AF65-F5344CB8AC3E}">
        <p14:creationId xmlns:p14="http://schemas.microsoft.com/office/powerpoint/2010/main" val="3255825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2 ряд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9249486-09B8-4832-8DB1-CAEEAC3AB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303" y="365125"/>
            <a:ext cx="10228959" cy="691515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cxnSp>
        <p:nvCxnSpPr>
          <p:cNvPr id="6" name="Пряма сполучна лінія 5">
            <a:extLst>
              <a:ext uri="{FF2B5EF4-FFF2-40B4-BE49-F238E27FC236}">
                <a16:creationId xmlns:a16="http://schemas.microsoft.com/office/drawing/2014/main" id="{43747EB6-57F5-4C07-A7CF-B367AF5A2376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:a16="http://schemas.microsoft.com/office/drawing/2014/main" id="{9ECBA641-3301-42A3-BDF8-0D385BF85934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ova Cond" panose="020B0506020202020204" pitchFamily="34" charset="0"/>
            </a:endParaRPr>
          </a:p>
        </p:txBody>
      </p:sp>
      <p:sp>
        <p:nvSpPr>
          <p:cNvPr id="9" name="Місце для нижнього колонтитула 7">
            <a:extLst>
              <a:ext uri="{FF2B5EF4-FFF2-40B4-BE49-F238E27FC236}">
                <a16:creationId xmlns:a16="http://schemas.microsoft.com/office/drawing/2014/main" id="{8FD5737D-2656-4AE6-B7B6-A39F0823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1" name="Місце для вмісту 2">
            <a:extLst>
              <a:ext uri="{FF2B5EF4-FFF2-40B4-BE49-F238E27FC236}">
                <a16:creationId xmlns:a16="http://schemas.microsoft.com/office/drawing/2014/main" id="{9094EDB5-C6C3-41AC-A7F0-1988377228F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9175" y="1249680"/>
            <a:ext cx="10225087" cy="4546600"/>
          </a:xfrm>
        </p:spPr>
        <p:txBody>
          <a:bodyPr/>
          <a:lstStyle>
            <a:lvl1pPr>
              <a:defRPr sz="2400">
                <a:latin typeface="Arial Nova Cond" panose="020B0506020202020204" pitchFamily="34" charset="0"/>
              </a:defRPr>
            </a:lvl1pPr>
            <a:lvl2pPr>
              <a:defRPr>
                <a:latin typeface="Arial Nova Cond" panose="020B0506020202020204" pitchFamily="34" charset="0"/>
              </a:defRPr>
            </a:lvl2pPr>
            <a:lvl3pPr>
              <a:defRPr>
                <a:latin typeface="Arial Nova Cond" panose="020B0506020202020204" pitchFamily="34" charset="0"/>
              </a:defRPr>
            </a:lvl3pPr>
          </a:lstStyle>
          <a:p>
            <a:pPr lvl="0"/>
            <a:r>
              <a:rPr lang="uk-UA" dirty="0"/>
              <a:t>Підзаголовок</a:t>
            </a:r>
          </a:p>
          <a:p>
            <a:pPr lvl="1"/>
            <a:r>
              <a:rPr lang="uk-UA" dirty="0"/>
              <a:t>Основний текст </a:t>
            </a:r>
          </a:p>
          <a:p>
            <a:pPr lvl="2"/>
            <a:r>
              <a:rPr lang="uk-UA" dirty="0"/>
              <a:t>пояснення</a:t>
            </a:r>
          </a:p>
        </p:txBody>
      </p:sp>
    </p:spTree>
    <p:extLst>
      <p:ext uri="{BB962C8B-B14F-4D97-AF65-F5344CB8AC3E}">
        <p14:creationId xmlns:p14="http://schemas.microsoft.com/office/powerpoint/2010/main" val="4117489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2 ряд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9249486-09B8-4832-8DB1-CAEEAC3AB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878" y="365125"/>
            <a:ext cx="10228959" cy="488315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6" name="Місце для зображення 2">
            <a:extLst>
              <a:ext uri="{FF2B5EF4-FFF2-40B4-BE49-F238E27FC236}">
                <a16:creationId xmlns:a16="http://schemas.microsoft.com/office/drawing/2014/main" id="{B4A50FFC-FC17-4204-8AA3-CD5A75D500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26878" y="1262379"/>
            <a:ext cx="10218103" cy="4478021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>
                <a:latin typeface="Arial Nova Cond" panose="020B0506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cxnSp>
        <p:nvCxnSpPr>
          <p:cNvPr id="7" name="Пряма сполучна лінія 6">
            <a:extLst>
              <a:ext uri="{FF2B5EF4-FFF2-40B4-BE49-F238E27FC236}">
                <a16:creationId xmlns:a16="http://schemas.microsoft.com/office/drawing/2014/main" id="{297B210D-54EC-434F-B687-2C92CF4709E5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A8D27DDA-F8D1-43A9-8532-7E20C3CB7B16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ova Cond" panose="020B0506020202020204" pitchFamily="34" charset="0"/>
            </a:endParaRPr>
          </a:p>
        </p:txBody>
      </p:sp>
      <p:sp>
        <p:nvSpPr>
          <p:cNvPr id="10" name="Місце для нижнього колонтитула 7">
            <a:extLst>
              <a:ext uri="{FF2B5EF4-FFF2-40B4-BE49-F238E27FC236}">
                <a16:creationId xmlns:a16="http://schemas.microsoft.com/office/drawing/2014/main" id="{9968DC01-B7FE-496C-BE12-49530A192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26878" y="6145933"/>
            <a:ext cx="10225088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1721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2 ряд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9249486-09B8-4832-8DB1-CAEEAC3AB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365126"/>
            <a:ext cx="9456256" cy="588266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1B5AF8CC-1CFD-481B-BAE6-A93A8AFE51E6}"/>
              </a:ext>
            </a:extLst>
          </p:cNvPr>
          <p:cNvGrpSpPr/>
          <p:nvPr userDrawn="1"/>
        </p:nvGrpSpPr>
        <p:grpSpPr>
          <a:xfrm>
            <a:off x="10820480" y="-10072"/>
            <a:ext cx="1383331" cy="6873439"/>
            <a:chOff x="10399699" y="-193640"/>
            <a:chExt cx="1356744" cy="7343124"/>
          </a:xfrm>
        </p:grpSpPr>
        <p:sp>
          <p:nvSpPr>
            <p:cNvPr id="10" name="Прямокутник 9">
              <a:extLst>
                <a:ext uri="{FF2B5EF4-FFF2-40B4-BE49-F238E27FC236}">
                  <a16:creationId xmlns:a16="http://schemas.microsoft.com/office/drawing/2014/main" id="{B891F2B1-21BC-4588-8FDC-E57AF2ECE12F}"/>
                </a:ext>
              </a:extLst>
            </p:cNvPr>
            <p:cNvSpPr/>
            <p:nvPr userDrawn="1"/>
          </p:nvSpPr>
          <p:spPr>
            <a:xfrm>
              <a:off x="10951029" y="-182880"/>
              <a:ext cx="212912" cy="1258645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11" name="Прямокутник 10">
              <a:extLst>
                <a:ext uri="{FF2B5EF4-FFF2-40B4-BE49-F238E27FC236}">
                  <a16:creationId xmlns:a16="http://schemas.microsoft.com/office/drawing/2014/main" id="{F48F31F5-0CC6-4EC5-8A9F-5392DB965CD4}"/>
                </a:ext>
              </a:extLst>
            </p:cNvPr>
            <p:cNvSpPr/>
            <p:nvPr userDrawn="1"/>
          </p:nvSpPr>
          <p:spPr>
            <a:xfrm>
              <a:off x="10951029" y="1696720"/>
              <a:ext cx="212912" cy="2105660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12" name="Прямокутник 11">
              <a:extLst>
                <a:ext uri="{FF2B5EF4-FFF2-40B4-BE49-F238E27FC236}">
                  <a16:creationId xmlns:a16="http://schemas.microsoft.com/office/drawing/2014/main" id="{2B294CED-02F6-4499-902B-BCFABEEB42D3}"/>
                </a:ext>
              </a:extLst>
            </p:cNvPr>
            <p:cNvSpPr/>
            <p:nvPr userDrawn="1"/>
          </p:nvSpPr>
          <p:spPr>
            <a:xfrm>
              <a:off x="10951029" y="4446270"/>
              <a:ext cx="212912" cy="2586990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13" name="Прямокутник 12">
              <a:extLst>
                <a:ext uri="{FF2B5EF4-FFF2-40B4-BE49-F238E27FC236}">
                  <a16:creationId xmlns:a16="http://schemas.microsoft.com/office/drawing/2014/main" id="{4FCED851-9EFF-40D5-86E2-05CF57647BED}"/>
                </a:ext>
              </a:extLst>
            </p:cNvPr>
            <p:cNvSpPr/>
            <p:nvPr userDrawn="1"/>
          </p:nvSpPr>
          <p:spPr>
            <a:xfrm>
              <a:off x="10399699" y="6730384"/>
              <a:ext cx="212912" cy="419100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14" name="Прямокутник 13">
              <a:extLst>
                <a:ext uri="{FF2B5EF4-FFF2-40B4-BE49-F238E27FC236}">
                  <a16:creationId xmlns:a16="http://schemas.microsoft.com/office/drawing/2014/main" id="{22EB12E0-BBF7-4091-8EBD-4190B3581734}"/>
                </a:ext>
              </a:extLst>
            </p:cNvPr>
            <p:cNvSpPr/>
            <p:nvPr userDrawn="1"/>
          </p:nvSpPr>
          <p:spPr>
            <a:xfrm>
              <a:off x="10399699" y="835660"/>
              <a:ext cx="212912" cy="2411730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22" name="Прямокутник 21">
              <a:extLst>
                <a:ext uri="{FF2B5EF4-FFF2-40B4-BE49-F238E27FC236}">
                  <a16:creationId xmlns:a16="http://schemas.microsoft.com/office/drawing/2014/main" id="{1A93E130-0122-4CF9-BF9E-26ED651D5966}"/>
                </a:ext>
              </a:extLst>
            </p:cNvPr>
            <p:cNvSpPr/>
            <p:nvPr userDrawn="1"/>
          </p:nvSpPr>
          <p:spPr>
            <a:xfrm>
              <a:off x="11543531" y="-193640"/>
              <a:ext cx="212912" cy="708660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23" name="Прямокутник 22">
              <a:extLst>
                <a:ext uri="{FF2B5EF4-FFF2-40B4-BE49-F238E27FC236}">
                  <a16:creationId xmlns:a16="http://schemas.microsoft.com/office/drawing/2014/main" id="{A4DC83AD-5092-4BBC-830A-6FF341A0D012}"/>
                </a:ext>
              </a:extLst>
            </p:cNvPr>
            <p:cNvSpPr/>
            <p:nvPr userDrawn="1"/>
          </p:nvSpPr>
          <p:spPr>
            <a:xfrm>
              <a:off x="11547185" y="1141730"/>
              <a:ext cx="197672" cy="4512310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24" name="Прямокутник 23">
              <a:extLst>
                <a:ext uri="{FF2B5EF4-FFF2-40B4-BE49-F238E27FC236}">
                  <a16:creationId xmlns:a16="http://schemas.microsoft.com/office/drawing/2014/main" id="{AA65467A-B8B4-45CE-AD4E-CBDD67AB9F47}"/>
                </a:ext>
              </a:extLst>
            </p:cNvPr>
            <p:cNvSpPr/>
            <p:nvPr userDrawn="1"/>
          </p:nvSpPr>
          <p:spPr>
            <a:xfrm>
              <a:off x="11547187" y="6256019"/>
              <a:ext cx="197672" cy="887731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28" name="Прямокутник 27">
              <a:extLst>
                <a:ext uri="{FF2B5EF4-FFF2-40B4-BE49-F238E27FC236}">
                  <a16:creationId xmlns:a16="http://schemas.microsoft.com/office/drawing/2014/main" id="{20C3D40A-1A10-4717-B41D-163BDA35BCF5}"/>
                </a:ext>
              </a:extLst>
            </p:cNvPr>
            <p:cNvSpPr/>
            <p:nvPr userDrawn="1"/>
          </p:nvSpPr>
          <p:spPr>
            <a:xfrm>
              <a:off x="10399699" y="3802380"/>
              <a:ext cx="212912" cy="2453640"/>
            </a:xfrm>
            <a:prstGeom prst="rect">
              <a:avLst/>
            </a:prstGeom>
            <a:solidFill>
              <a:srgbClr val="E6A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</p:grp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2EBD6A9E-635D-4BC3-9D00-E04DC04BC647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BA598E53-6A5E-4BE9-9B3F-BD75F3599292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ova Cond" panose="020B0506020202020204" pitchFamily="34" charset="0"/>
            </a:endParaRPr>
          </a:p>
        </p:txBody>
      </p:sp>
      <p:sp>
        <p:nvSpPr>
          <p:cNvPr id="18" name="Місце для нижнього колонтитула 7">
            <a:extLst>
              <a:ext uri="{FF2B5EF4-FFF2-40B4-BE49-F238E27FC236}">
                <a16:creationId xmlns:a16="http://schemas.microsoft.com/office/drawing/2014/main" id="{B29B8720-EF54-424A-9DF8-AEF319FFA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9456255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9" name="Місце для вмісту 2">
            <a:extLst>
              <a:ext uri="{FF2B5EF4-FFF2-40B4-BE49-F238E27FC236}">
                <a16:creationId xmlns:a16="http://schemas.microsoft.com/office/drawing/2014/main" id="{DFA3A2AB-DA03-4AC1-BAA0-057FA265B47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9175" y="1026161"/>
            <a:ext cx="9456255" cy="4770119"/>
          </a:xfrm>
        </p:spPr>
        <p:txBody>
          <a:bodyPr/>
          <a:lstStyle>
            <a:lvl1pPr>
              <a:defRPr sz="2400">
                <a:latin typeface="Arial Nova Cond" panose="020B0506020202020204" pitchFamily="34" charset="0"/>
              </a:defRPr>
            </a:lvl1pPr>
            <a:lvl2pPr>
              <a:defRPr>
                <a:latin typeface="Arial Nova Cond" panose="020B0506020202020204" pitchFamily="34" charset="0"/>
              </a:defRPr>
            </a:lvl2pPr>
            <a:lvl3pPr>
              <a:defRPr>
                <a:latin typeface="Arial Nova Cond" panose="020B0506020202020204" pitchFamily="34" charset="0"/>
              </a:defRPr>
            </a:lvl3pPr>
          </a:lstStyle>
          <a:p>
            <a:pPr lvl="0"/>
            <a:r>
              <a:rPr lang="uk-UA" dirty="0"/>
              <a:t>Підзаголовок</a:t>
            </a:r>
          </a:p>
          <a:p>
            <a:pPr lvl="1"/>
            <a:r>
              <a:rPr lang="uk-UA" dirty="0"/>
              <a:t>Основний текст </a:t>
            </a:r>
          </a:p>
          <a:p>
            <a:pPr lvl="2"/>
            <a:r>
              <a:rPr lang="uk-UA" dirty="0"/>
              <a:t>пояснення</a:t>
            </a:r>
          </a:p>
        </p:txBody>
      </p:sp>
    </p:spTree>
    <p:extLst>
      <p:ext uri="{BB962C8B-B14F-4D97-AF65-F5344CB8AC3E}">
        <p14:creationId xmlns:p14="http://schemas.microsoft.com/office/powerpoint/2010/main" val="1718866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2 ряд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9249486-09B8-4832-8DB1-CAEEAC3AB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365126"/>
            <a:ext cx="9456256" cy="588265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1B5AF8CC-1CFD-481B-BAE6-A93A8AFE51E6}"/>
              </a:ext>
            </a:extLst>
          </p:cNvPr>
          <p:cNvGrpSpPr/>
          <p:nvPr userDrawn="1"/>
        </p:nvGrpSpPr>
        <p:grpSpPr>
          <a:xfrm>
            <a:off x="10820480" y="-10072"/>
            <a:ext cx="1383331" cy="6873439"/>
            <a:chOff x="10399699" y="-193640"/>
            <a:chExt cx="1356744" cy="7343124"/>
          </a:xfrm>
          <a:solidFill>
            <a:schemeClr val="bg1">
              <a:lumMod val="85000"/>
            </a:schemeClr>
          </a:solidFill>
        </p:grpSpPr>
        <p:sp>
          <p:nvSpPr>
            <p:cNvPr id="10" name="Прямокутник 9">
              <a:extLst>
                <a:ext uri="{FF2B5EF4-FFF2-40B4-BE49-F238E27FC236}">
                  <a16:creationId xmlns:a16="http://schemas.microsoft.com/office/drawing/2014/main" id="{B891F2B1-21BC-4588-8FDC-E57AF2ECE12F}"/>
                </a:ext>
              </a:extLst>
            </p:cNvPr>
            <p:cNvSpPr/>
            <p:nvPr userDrawn="1"/>
          </p:nvSpPr>
          <p:spPr>
            <a:xfrm>
              <a:off x="10951029" y="-182880"/>
              <a:ext cx="212912" cy="12586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11" name="Прямокутник 10">
              <a:extLst>
                <a:ext uri="{FF2B5EF4-FFF2-40B4-BE49-F238E27FC236}">
                  <a16:creationId xmlns:a16="http://schemas.microsoft.com/office/drawing/2014/main" id="{F48F31F5-0CC6-4EC5-8A9F-5392DB965CD4}"/>
                </a:ext>
              </a:extLst>
            </p:cNvPr>
            <p:cNvSpPr/>
            <p:nvPr userDrawn="1"/>
          </p:nvSpPr>
          <p:spPr>
            <a:xfrm>
              <a:off x="1095102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12" name="Прямокутник 11">
              <a:extLst>
                <a:ext uri="{FF2B5EF4-FFF2-40B4-BE49-F238E27FC236}">
                  <a16:creationId xmlns:a16="http://schemas.microsoft.com/office/drawing/2014/main" id="{2B294CED-02F6-4499-902B-BCFABEEB42D3}"/>
                </a:ext>
              </a:extLst>
            </p:cNvPr>
            <p:cNvSpPr/>
            <p:nvPr userDrawn="1"/>
          </p:nvSpPr>
          <p:spPr>
            <a:xfrm>
              <a:off x="1095102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13" name="Прямокутник 12">
              <a:extLst>
                <a:ext uri="{FF2B5EF4-FFF2-40B4-BE49-F238E27FC236}">
                  <a16:creationId xmlns:a16="http://schemas.microsoft.com/office/drawing/2014/main" id="{4FCED851-9EFF-40D5-86E2-05CF57647BED}"/>
                </a:ext>
              </a:extLst>
            </p:cNvPr>
            <p:cNvSpPr/>
            <p:nvPr userDrawn="1"/>
          </p:nvSpPr>
          <p:spPr>
            <a:xfrm>
              <a:off x="10399699" y="6730384"/>
              <a:ext cx="212912" cy="419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14" name="Прямокутник 13">
              <a:extLst>
                <a:ext uri="{FF2B5EF4-FFF2-40B4-BE49-F238E27FC236}">
                  <a16:creationId xmlns:a16="http://schemas.microsoft.com/office/drawing/2014/main" id="{22EB12E0-BBF7-4091-8EBD-4190B3581734}"/>
                </a:ext>
              </a:extLst>
            </p:cNvPr>
            <p:cNvSpPr/>
            <p:nvPr userDrawn="1"/>
          </p:nvSpPr>
          <p:spPr>
            <a:xfrm>
              <a:off x="10399699" y="835660"/>
              <a:ext cx="212912" cy="24117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22" name="Прямокутник 21">
              <a:extLst>
                <a:ext uri="{FF2B5EF4-FFF2-40B4-BE49-F238E27FC236}">
                  <a16:creationId xmlns:a16="http://schemas.microsoft.com/office/drawing/2014/main" id="{1A93E130-0122-4CF9-BF9E-26ED651D5966}"/>
                </a:ext>
              </a:extLst>
            </p:cNvPr>
            <p:cNvSpPr/>
            <p:nvPr userDrawn="1"/>
          </p:nvSpPr>
          <p:spPr>
            <a:xfrm>
              <a:off x="11543531" y="-193640"/>
              <a:ext cx="212912" cy="708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23" name="Прямокутник 22">
              <a:extLst>
                <a:ext uri="{FF2B5EF4-FFF2-40B4-BE49-F238E27FC236}">
                  <a16:creationId xmlns:a16="http://schemas.microsoft.com/office/drawing/2014/main" id="{A4DC83AD-5092-4BBC-830A-6FF341A0D012}"/>
                </a:ext>
              </a:extLst>
            </p:cNvPr>
            <p:cNvSpPr/>
            <p:nvPr userDrawn="1"/>
          </p:nvSpPr>
          <p:spPr>
            <a:xfrm>
              <a:off x="11547185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24" name="Прямокутник 23">
              <a:extLst>
                <a:ext uri="{FF2B5EF4-FFF2-40B4-BE49-F238E27FC236}">
                  <a16:creationId xmlns:a16="http://schemas.microsoft.com/office/drawing/2014/main" id="{AA65467A-B8B4-45CE-AD4E-CBDD67AB9F47}"/>
                </a:ext>
              </a:extLst>
            </p:cNvPr>
            <p:cNvSpPr/>
            <p:nvPr userDrawn="1"/>
          </p:nvSpPr>
          <p:spPr>
            <a:xfrm>
              <a:off x="11547187" y="6256019"/>
              <a:ext cx="197672" cy="8877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28" name="Прямокутник 27">
              <a:extLst>
                <a:ext uri="{FF2B5EF4-FFF2-40B4-BE49-F238E27FC236}">
                  <a16:creationId xmlns:a16="http://schemas.microsoft.com/office/drawing/2014/main" id="{20C3D40A-1A10-4717-B41D-163BDA35BCF5}"/>
                </a:ext>
              </a:extLst>
            </p:cNvPr>
            <p:cNvSpPr/>
            <p:nvPr userDrawn="1"/>
          </p:nvSpPr>
          <p:spPr>
            <a:xfrm>
              <a:off x="1039969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</p:grp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2EBD6A9E-635D-4BC3-9D00-E04DC04BC647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BA598E53-6A5E-4BE9-9B3F-BD75F3599292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ova Cond" panose="020B0506020202020204" pitchFamily="34" charset="0"/>
            </a:endParaRPr>
          </a:p>
        </p:txBody>
      </p:sp>
      <p:sp>
        <p:nvSpPr>
          <p:cNvPr id="18" name="Місце для нижнього колонтитула 7">
            <a:extLst>
              <a:ext uri="{FF2B5EF4-FFF2-40B4-BE49-F238E27FC236}">
                <a16:creationId xmlns:a16="http://schemas.microsoft.com/office/drawing/2014/main" id="{B29B8720-EF54-424A-9DF8-AEF319FFA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9456255" cy="392293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20" name="Місце для вмісту 2">
            <a:extLst>
              <a:ext uri="{FF2B5EF4-FFF2-40B4-BE49-F238E27FC236}">
                <a16:creationId xmlns:a16="http://schemas.microsoft.com/office/drawing/2014/main" id="{39340DEA-722E-46F0-8312-083E63E2B48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9175" y="1026161"/>
            <a:ext cx="9456255" cy="4770119"/>
          </a:xfrm>
        </p:spPr>
        <p:txBody>
          <a:bodyPr/>
          <a:lstStyle>
            <a:lvl1pPr>
              <a:defRPr sz="2400">
                <a:latin typeface="Arial Nova Cond" panose="020B0506020202020204" pitchFamily="34" charset="0"/>
              </a:defRPr>
            </a:lvl1pPr>
            <a:lvl2pPr>
              <a:defRPr>
                <a:latin typeface="Arial Nova Cond" panose="020B0506020202020204" pitchFamily="34" charset="0"/>
              </a:defRPr>
            </a:lvl2pPr>
            <a:lvl3pPr>
              <a:defRPr>
                <a:latin typeface="Arial Nova Cond" panose="020B0506020202020204" pitchFamily="34" charset="0"/>
              </a:defRPr>
            </a:lvl3pPr>
          </a:lstStyle>
          <a:p>
            <a:pPr lvl="0"/>
            <a:r>
              <a:rPr lang="uk-UA" dirty="0"/>
              <a:t>Підзаголовок</a:t>
            </a:r>
          </a:p>
          <a:p>
            <a:pPr lvl="1"/>
            <a:r>
              <a:rPr lang="uk-UA" dirty="0"/>
              <a:t>Основний текст </a:t>
            </a:r>
          </a:p>
          <a:p>
            <a:pPr lvl="2"/>
            <a:r>
              <a:rPr lang="uk-UA" dirty="0"/>
              <a:t>пояснення</a:t>
            </a:r>
          </a:p>
        </p:txBody>
      </p:sp>
    </p:spTree>
    <p:extLst>
      <p:ext uri="{BB962C8B-B14F-4D97-AF65-F5344CB8AC3E}">
        <p14:creationId xmlns:p14="http://schemas.microsoft.com/office/powerpoint/2010/main" val="474442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1 рядок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9249486-09B8-4832-8DB1-CAEEAC3AB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455" y="304165"/>
            <a:ext cx="9452386" cy="588265"/>
          </a:xfrm>
        </p:spPr>
        <p:txBody>
          <a:bodyPr/>
          <a:lstStyle>
            <a:lvl1pPr>
              <a:defRPr b="1">
                <a:solidFill>
                  <a:srgbClr val="202A78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1B5AF8CC-1CFD-481B-BAE6-A93A8AFE51E6}"/>
              </a:ext>
            </a:extLst>
          </p:cNvPr>
          <p:cNvGrpSpPr/>
          <p:nvPr userDrawn="1"/>
        </p:nvGrpSpPr>
        <p:grpSpPr>
          <a:xfrm>
            <a:off x="10820480" y="-10072"/>
            <a:ext cx="1383331" cy="6873439"/>
            <a:chOff x="10399699" y="-193640"/>
            <a:chExt cx="1356744" cy="7343124"/>
          </a:xfrm>
          <a:solidFill>
            <a:schemeClr val="tx1"/>
          </a:solidFill>
        </p:grpSpPr>
        <p:sp>
          <p:nvSpPr>
            <p:cNvPr id="10" name="Прямокутник 9">
              <a:extLst>
                <a:ext uri="{FF2B5EF4-FFF2-40B4-BE49-F238E27FC236}">
                  <a16:creationId xmlns:a16="http://schemas.microsoft.com/office/drawing/2014/main" id="{B891F2B1-21BC-4588-8FDC-E57AF2ECE12F}"/>
                </a:ext>
              </a:extLst>
            </p:cNvPr>
            <p:cNvSpPr/>
            <p:nvPr userDrawn="1"/>
          </p:nvSpPr>
          <p:spPr>
            <a:xfrm>
              <a:off x="10951029" y="-182880"/>
              <a:ext cx="212912" cy="12586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11" name="Прямокутник 10">
              <a:extLst>
                <a:ext uri="{FF2B5EF4-FFF2-40B4-BE49-F238E27FC236}">
                  <a16:creationId xmlns:a16="http://schemas.microsoft.com/office/drawing/2014/main" id="{F48F31F5-0CC6-4EC5-8A9F-5392DB965CD4}"/>
                </a:ext>
              </a:extLst>
            </p:cNvPr>
            <p:cNvSpPr/>
            <p:nvPr userDrawn="1"/>
          </p:nvSpPr>
          <p:spPr>
            <a:xfrm>
              <a:off x="1095102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12" name="Прямокутник 11">
              <a:extLst>
                <a:ext uri="{FF2B5EF4-FFF2-40B4-BE49-F238E27FC236}">
                  <a16:creationId xmlns:a16="http://schemas.microsoft.com/office/drawing/2014/main" id="{2B294CED-02F6-4499-902B-BCFABEEB42D3}"/>
                </a:ext>
              </a:extLst>
            </p:cNvPr>
            <p:cNvSpPr/>
            <p:nvPr userDrawn="1"/>
          </p:nvSpPr>
          <p:spPr>
            <a:xfrm>
              <a:off x="1095102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13" name="Прямокутник 12">
              <a:extLst>
                <a:ext uri="{FF2B5EF4-FFF2-40B4-BE49-F238E27FC236}">
                  <a16:creationId xmlns:a16="http://schemas.microsoft.com/office/drawing/2014/main" id="{4FCED851-9EFF-40D5-86E2-05CF57647BED}"/>
                </a:ext>
              </a:extLst>
            </p:cNvPr>
            <p:cNvSpPr/>
            <p:nvPr userDrawn="1"/>
          </p:nvSpPr>
          <p:spPr>
            <a:xfrm>
              <a:off x="10399699" y="6730384"/>
              <a:ext cx="212912" cy="419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14" name="Прямокутник 13">
              <a:extLst>
                <a:ext uri="{FF2B5EF4-FFF2-40B4-BE49-F238E27FC236}">
                  <a16:creationId xmlns:a16="http://schemas.microsoft.com/office/drawing/2014/main" id="{22EB12E0-BBF7-4091-8EBD-4190B3581734}"/>
                </a:ext>
              </a:extLst>
            </p:cNvPr>
            <p:cNvSpPr/>
            <p:nvPr userDrawn="1"/>
          </p:nvSpPr>
          <p:spPr>
            <a:xfrm>
              <a:off x="10399699" y="835660"/>
              <a:ext cx="212912" cy="24117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22" name="Прямокутник 21">
              <a:extLst>
                <a:ext uri="{FF2B5EF4-FFF2-40B4-BE49-F238E27FC236}">
                  <a16:creationId xmlns:a16="http://schemas.microsoft.com/office/drawing/2014/main" id="{1A93E130-0122-4CF9-BF9E-26ED651D5966}"/>
                </a:ext>
              </a:extLst>
            </p:cNvPr>
            <p:cNvSpPr/>
            <p:nvPr userDrawn="1"/>
          </p:nvSpPr>
          <p:spPr>
            <a:xfrm>
              <a:off x="11543531" y="-193640"/>
              <a:ext cx="212912" cy="708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23" name="Прямокутник 22">
              <a:extLst>
                <a:ext uri="{FF2B5EF4-FFF2-40B4-BE49-F238E27FC236}">
                  <a16:creationId xmlns:a16="http://schemas.microsoft.com/office/drawing/2014/main" id="{A4DC83AD-5092-4BBC-830A-6FF341A0D012}"/>
                </a:ext>
              </a:extLst>
            </p:cNvPr>
            <p:cNvSpPr/>
            <p:nvPr userDrawn="1"/>
          </p:nvSpPr>
          <p:spPr>
            <a:xfrm>
              <a:off x="11547185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24" name="Прямокутник 23">
              <a:extLst>
                <a:ext uri="{FF2B5EF4-FFF2-40B4-BE49-F238E27FC236}">
                  <a16:creationId xmlns:a16="http://schemas.microsoft.com/office/drawing/2014/main" id="{AA65467A-B8B4-45CE-AD4E-CBDD67AB9F47}"/>
                </a:ext>
              </a:extLst>
            </p:cNvPr>
            <p:cNvSpPr/>
            <p:nvPr userDrawn="1"/>
          </p:nvSpPr>
          <p:spPr>
            <a:xfrm>
              <a:off x="11547187" y="6256019"/>
              <a:ext cx="197672" cy="8877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28" name="Прямокутник 27">
              <a:extLst>
                <a:ext uri="{FF2B5EF4-FFF2-40B4-BE49-F238E27FC236}">
                  <a16:creationId xmlns:a16="http://schemas.microsoft.com/office/drawing/2014/main" id="{20C3D40A-1A10-4717-B41D-163BDA35BCF5}"/>
                </a:ext>
              </a:extLst>
            </p:cNvPr>
            <p:cNvSpPr/>
            <p:nvPr userDrawn="1"/>
          </p:nvSpPr>
          <p:spPr>
            <a:xfrm>
              <a:off x="1039969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</p:grp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F802B13F-B92E-4093-94F5-716BD86E7EF8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>
            <a:extLst>
              <a:ext uri="{FF2B5EF4-FFF2-40B4-BE49-F238E27FC236}">
                <a16:creationId xmlns:a16="http://schemas.microsoft.com/office/drawing/2014/main" id="{27FDB0D5-D897-4E57-9AA7-E58BF6B938D2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ova Cond" panose="020B0506020202020204" pitchFamily="34" charset="0"/>
            </a:endParaRPr>
          </a:p>
        </p:txBody>
      </p:sp>
      <p:sp>
        <p:nvSpPr>
          <p:cNvPr id="26" name="Місце для нижнього колонтитула 7">
            <a:extLst>
              <a:ext uri="{FF2B5EF4-FFF2-40B4-BE49-F238E27FC236}">
                <a16:creationId xmlns:a16="http://schemas.microsoft.com/office/drawing/2014/main" id="{1AA3C52F-F52C-44A7-9E2C-D02B73C99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38455" y="6111208"/>
            <a:ext cx="9452386" cy="407902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6" name="Місце для вмісту 2">
            <a:extLst>
              <a:ext uri="{FF2B5EF4-FFF2-40B4-BE49-F238E27FC236}">
                <a16:creationId xmlns:a16="http://schemas.microsoft.com/office/drawing/2014/main" id="{051CBD88-249E-454E-AC1D-7C4246CA5D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38455" y="1026161"/>
            <a:ext cx="9456255" cy="4770119"/>
          </a:xfrm>
        </p:spPr>
        <p:txBody>
          <a:bodyPr/>
          <a:lstStyle>
            <a:lvl1pPr>
              <a:defRPr sz="2400">
                <a:latin typeface="Arial Nova Cond" panose="020B0506020202020204" pitchFamily="34" charset="0"/>
              </a:defRPr>
            </a:lvl1pPr>
            <a:lvl2pPr>
              <a:defRPr>
                <a:latin typeface="Arial Nova Cond" panose="020B0506020202020204" pitchFamily="34" charset="0"/>
              </a:defRPr>
            </a:lvl2pPr>
            <a:lvl3pPr>
              <a:defRPr>
                <a:latin typeface="Arial Nova Cond" panose="020B0506020202020204" pitchFamily="34" charset="0"/>
              </a:defRPr>
            </a:lvl3pPr>
          </a:lstStyle>
          <a:p>
            <a:pPr lvl="0"/>
            <a:r>
              <a:rPr lang="uk-UA" dirty="0"/>
              <a:t>Підзаголовок</a:t>
            </a:r>
          </a:p>
          <a:p>
            <a:pPr lvl="1"/>
            <a:r>
              <a:rPr lang="uk-UA" dirty="0"/>
              <a:t>Основний текст </a:t>
            </a:r>
          </a:p>
          <a:p>
            <a:pPr lvl="2"/>
            <a:r>
              <a:rPr lang="uk-UA" dirty="0"/>
              <a:t>пояснення</a:t>
            </a:r>
          </a:p>
        </p:txBody>
      </p:sp>
    </p:spTree>
    <p:extLst>
      <p:ext uri="{BB962C8B-B14F-4D97-AF65-F5344CB8AC3E}">
        <p14:creationId xmlns:p14="http://schemas.microsoft.com/office/powerpoint/2010/main" val="103236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стовбець тексту та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E1C387-B395-4B7E-88AD-18AF8E0D3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379576"/>
            <a:ext cx="3860799" cy="1587164"/>
          </a:xfrm>
        </p:spPr>
        <p:txBody>
          <a:bodyPr anchor="t">
            <a:normAutofit/>
          </a:bodyPr>
          <a:lstStyle>
            <a:lvl1pPr>
              <a:defRPr sz="3000" b="1">
                <a:solidFill>
                  <a:srgbClr val="202A78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F4D436B-7D4C-49D6-9C62-B531AF7F4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19175" y="2167549"/>
            <a:ext cx="3860799" cy="3701438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3"/>
                </a:solidFill>
                <a:latin typeface="Arial Nova Cond" panose="020B0506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dirty="0"/>
              <a:t>Клацніть, щоб відредагувати стилі зразків тексту</a:t>
            </a:r>
          </a:p>
        </p:txBody>
      </p:sp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0317E7D7-E795-4759-8B19-E6845F18B6FF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13465363-BA89-45DC-AE65-4E34B9DF1200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ova Cond" panose="020B0506020202020204" pitchFamily="34" charset="0"/>
            </a:endParaRPr>
          </a:p>
        </p:txBody>
      </p:sp>
      <p:sp>
        <p:nvSpPr>
          <p:cNvPr id="10" name="Місце для нижнього колонтитула 7">
            <a:extLst>
              <a:ext uri="{FF2B5EF4-FFF2-40B4-BE49-F238E27FC236}">
                <a16:creationId xmlns:a16="http://schemas.microsoft.com/office/drawing/2014/main" id="{D162AF35-8BA9-43EE-BD76-DB3F08880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3" name="Місце для зображення 2">
            <a:extLst>
              <a:ext uri="{FF2B5EF4-FFF2-40B4-BE49-F238E27FC236}">
                <a16:creationId xmlns:a16="http://schemas.microsoft.com/office/drawing/2014/main" id="{74010303-6A79-4B7A-8BED-30F7ECD669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93360" y="368300"/>
            <a:ext cx="5950903" cy="5500687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>
                <a:latin typeface="Arial Nova Cond" panose="020B0506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805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3">
            <a:extLst>
              <a:ext uri="{FF2B5EF4-FFF2-40B4-BE49-F238E27FC236}">
                <a16:creationId xmlns:a16="http://schemas.microsoft.com/office/drawing/2014/main" id="{AA3AAE45-F6E4-3843-8945-C51A4948126E}"/>
              </a:ext>
            </a:extLst>
          </p:cNvPr>
          <p:cNvSpPr/>
          <p:nvPr userDrawn="1"/>
        </p:nvSpPr>
        <p:spPr>
          <a:xfrm>
            <a:off x="-24680" y="-26616"/>
            <a:ext cx="862880" cy="6912000"/>
          </a:xfrm>
          <a:prstGeom prst="rect">
            <a:avLst/>
          </a:prstGeom>
          <a:solidFill>
            <a:srgbClr val="1747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6DA9BB-2279-414A-B9D6-32CFF730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992" y="116632"/>
            <a:ext cx="10515600" cy="965523"/>
          </a:xfrm>
        </p:spPr>
        <p:txBody>
          <a:bodyPr/>
          <a:lstStyle>
            <a:lvl1pPr>
              <a:defRPr b="1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A16A7-37AA-F74F-A170-7C126BF7B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992" y="1268760"/>
            <a:ext cx="10515600" cy="4908203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895122-6A73-0146-B5B7-24EEE8318F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809" t="29100" r="79814" b="22973"/>
          <a:stretch/>
        </p:blipFill>
        <p:spPr>
          <a:xfrm>
            <a:off x="118729" y="116632"/>
            <a:ext cx="576063" cy="88474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9610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стовбець тексту та графіка жов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6D867-14E1-4463-B3A2-6F750ECB3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750" y="371157"/>
            <a:ext cx="6611037" cy="770573"/>
          </a:xfrm>
        </p:spPr>
        <p:txBody>
          <a:bodyPr>
            <a:normAutofit/>
          </a:bodyPr>
          <a:lstStyle>
            <a:lvl1pPr>
              <a:defRPr sz="3000" b="1" baseline="0">
                <a:solidFill>
                  <a:srgbClr val="202A78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grpSp>
        <p:nvGrpSpPr>
          <p:cNvPr id="36" name="Групувати 35">
            <a:extLst>
              <a:ext uri="{FF2B5EF4-FFF2-40B4-BE49-F238E27FC236}">
                <a16:creationId xmlns:a16="http://schemas.microsoft.com/office/drawing/2014/main" id="{B7AB4376-2590-499D-9A3C-4AC25AB8BA03}"/>
              </a:ext>
            </a:extLst>
          </p:cNvPr>
          <p:cNvGrpSpPr/>
          <p:nvPr userDrawn="1"/>
        </p:nvGrpSpPr>
        <p:grpSpPr>
          <a:xfrm>
            <a:off x="8239760" y="-3"/>
            <a:ext cx="3616857" cy="6858003"/>
            <a:chOff x="8197515" y="8112"/>
            <a:chExt cx="3547342" cy="7162308"/>
          </a:xfrm>
          <a:solidFill>
            <a:srgbClr val="FFC000"/>
          </a:solidFill>
        </p:grpSpPr>
        <p:sp>
          <p:nvSpPr>
            <p:cNvPr id="37" name="Прямокутник 36">
              <a:extLst>
                <a:ext uri="{FF2B5EF4-FFF2-40B4-BE49-F238E27FC236}">
                  <a16:creationId xmlns:a16="http://schemas.microsoft.com/office/drawing/2014/main" id="{E2A09FE8-2072-4FDF-A660-D4D77EEF5258}"/>
                </a:ext>
              </a:extLst>
            </p:cNvPr>
            <p:cNvSpPr/>
            <p:nvPr userDrawn="1"/>
          </p:nvSpPr>
          <p:spPr>
            <a:xfrm>
              <a:off x="10951029" y="8114"/>
              <a:ext cx="212912" cy="10676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38" name="Прямокутник 37">
              <a:extLst>
                <a:ext uri="{FF2B5EF4-FFF2-40B4-BE49-F238E27FC236}">
                  <a16:creationId xmlns:a16="http://schemas.microsoft.com/office/drawing/2014/main" id="{683C34C1-190C-4712-9B1E-37E046D8095E}"/>
                </a:ext>
              </a:extLst>
            </p:cNvPr>
            <p:cNvSpPr/>
            <p:nvPr userDrawn="1"/>
          </p:nvSpPr>
          <p:spPr>
            <a:xfrm>
              <a:off x="1095102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39" name="Прямокутник 38">
              <a:extLst>
                <a:ext uri="{FF2B5EF4-FFF2-40B4-BE49-F238E27FC236}">
                  <a16:creationId xmlns:a16="http://schemas.microsoft.com/office/drawing/2014/main" id="{FEEE2AC2-BECB-482C-B4F9-211E416888C6}"/>
                </a:ext>
              </a:extLst>
            </p:cNvPr>
            <p:cNvSpPr/>
            <p:nvPr userDrawn="1"/>
          </p:nvSpPr>
          <p:spPr>
            <a:xfrm>
              <a:off x="1095102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0" name="Прямокутник 39">
              <a:extLst>
                <a:ext uri="{FF2B5EF4-FFF2-40B4-BE49-F238E27FC236}">
                  <a16:creationId xmlns:a16="http://schemas.microsoft.com/office/drawing/2014/main" id="{38785D20-C20C-4B03-8988-D30010C740A0}"/>
                </a:ext>
              </a:extLst>
            </p:cNvPr>
            <p:cNvSpPr/>
            <p:nvPr userDrawn="1"/>
          </p:nvSpPr>
          <p:spPr>
            <a:xfrm>
              <a:off x="10399699" y="8114"/>
              <a:ext cx="212912" cy="2281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1" name="Прямокутник 40">
              <a:extLst>
                <a:ext uri="{FF2B5EF4-FFF2-40B4-BE49-F238E27FC236}">
                  <a16:creationId xmlns:a16="http://schemas.microsoft.com/office/drawing/2014/main" id="{BBCC6CAE-2842-4C83-88A8-7A69D8FA740C}"/>
                </a:ext>
              </a:extLst>
            </p:cNvPr>
            <p:cNvSpPr/>
            <p:nvPr userDrawn="1"/>
          </p:nvSpPr>
          <p:spPr>
            <a:xfrm>
              <a:off x="10399699" y="835660"/>
              <a:ext cx="212912" cy="24117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2" name="Прямокутник 41">
              <a:extLst>
                <a:ext uri="{FF2B5EF4-FFF2-40B4-BE49-F238E27FC236}">
                  <a16:creationId xmlns:a16="http://schemas.microsoft.com/office/drawing/2014/main" id="{A47A87B7-6B40-4FF6-8D5F-4420EB5A1863}"/>
                </a:ext>
              </a:extLst>
            </p:cNvPr>
            <p:cNvSpPr/>
            <p:nvPr userDrawn="1"/>
          </p:nvSpPr>
          <p:spPr>
            <a:xfrm>
              <a:off x="9863609" y="8113"/>
              <a:ext cx="212912" cy="702514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3" name="Прямокутник 42">
              <a:extLst>
                <a:ext uri="{FF2B5EF4-FFF2-40B4-BE49-F238E27FC236}">
                  <a16:creationId xmlns:a16="http://schemas.microsoft.com/office/drawing/2014/main" id="{5B91DA50-5336-4A88-8526-10F56BC6E9C9}"/>
                </a:ext>
              </a:extLst>
            </p:cNvPr>
            <p:cNvSpPr/>
            <p:nvPr userDrawn="1"/>
          </p:nvSpPr>
          <p:spPr>
            <a:xfrm>
              <a:off x="931227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4" name="Прямокутник 43">
              <a:extLst>
                <a:ext uri="{FF2B5EF4-FFF2-40B4-BE49-F238E27FC236}">
                  <a16:creationId xmlns:a16="http://schemas.microsoft.com/office/drawing/2014/main" id="{DCDF0D78-2ECF-4EC6-9BCD-FF2C3A6204DD}"/>
                </a:ext>
              </a:extLst>
            </p:cNvPr>
            <p:cNvSpPr/>
            <p:nvPr userDrawn="1"/>
          </p:nvSpPr>
          <p:spPr>
            <a:xfrm>
              <a:off x="9312279" y="79375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5" name="Прямокутник 44">
              <a:extLst>
                <a:ext uri="{FF2B5EF4-FFF2-40B4-BE49-F238E27FC236}">
                  <a16:creationId xmlns:a16="http://schemas.microsoft.com/office/drawing/2014/main" id="{C5CBA243-D27D-4D08-B972-53DA5B56BF1F}"/>
                </a:ext>
              </a:extLst>
            </p:cNvPr>
            <p:cNvSpPr/>
            <p:nvPr userDrawn="1"/>
          </p:nvSpPr>
          <p:spPr>
            <a:xfrm>
              <a:off x="9312279" y="8112"/>
              <a:ext cx="212912" cy="2281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6" name="Прямокутник 45">
              <a:extLst>
                <a:ext uri="{FF2B5EF4-FFF2-40B4-BE49-F238E27FC236}">
                  <a16:creationId xmlns:a16="http://schemas.microsoft.com/office/drawing/2014/main" id="{F98570C3-2584-455C-A2B1-98091070E9F7}"/>
                </a:ext>
              </a:extLst>
            </p:cNvPr>
            <p:cNvSpPr/>
            <p:nvPr userDrawn="1"/>
          </p:nvSpPr>
          <p:spPr>
            <a:xfrm>
              <a:off x="8760949" y="8112"/>
              <a:ext cx="212912" cy="10676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7" name="Прямокутник 46">
              <a:extLst>
                <a:ext uri="{FF2B5EF4-FFF2-40B4-BE49-F238E27FC236}">
                  <a16:creationId xmlns:a16="http://schemas.microsoft.com/office/drawing/2014/main" id="{39CC4547-FCA0-4977-8C15-9BD876262A2E}"/>
                </a:ext>
              </a:extLst>
            </p:cNvPr>
            <p:cNvSpPr/>
            <p:nvPr userDrawn="1"/>
          </p:nvSpPr>
          <p:spPr>
            <a:xfrm>
              <a:off x="876094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8" name="Прямокутник 47">
              <a:extLst>
                <a:ext uri="{FF2B5EF4-FFF2-40B4-BE49-F238E27FC236}">
                  <a16:creationId xmlns:a16="http://schemas.microsoft.com/office/drawing/2014/main" id="{1CA84CAE-0822-42CB-8F3F-33000BF9FF61}"/>
                </a:ext>
              </a:extLst>
            </p:cNvPr>
            <p:cNvSpPr/>
            <p:nvPr userDrawn="1"/>
          </p:nvSpPr>
          <p:spPr>
            <a:xfrm>
              <a:off x="876094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9" name="Прямокутник 48">
              <a:extLst>
                <a:ext uri="{FF2B5EF4-FFF2-40B4-BE49-F238E27FC236}">
                  <a16:creationId xmlns:a16="http://schemas.microsoft.com/office/drawing/2014/main" id="{9038FE25-2E32-4987-889C-991997FE0857}"/>
                </a:ext>
              </a:extLst>
            </p:cNvPr>
            <p:cNvSpPr/>
            <p:nvPr userDrawn="1"/>
          </p:nvSpPr>
          <p:spPr>
            <a:xfrm>
              <a:off x="11519841" y="8114"/>
              <a:ext cx="212912" cy="5176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50" name="Прямокутник 49">
              <a:extLst>
                <a:ext uri="{FF2B5EF4-FFF2-40B4-BE49-F238E27FC236}">
                  <a16:creationId xmlns:a16="http://schemas.microsoft.com/office/drawing/2014/main" id="{4FB53AA6-9A8D-4426-A23E-7FBE28CEC5DB}"/>
                </a:ext>
              </a:extLst>
            </p:cNvPr>
            <p:cNvSpPr/>
            <p:nvPr userDrawn="1"/>
          </p:nvSpPr>
          <p:spPr>
            <a:xfrm>
              <a:off x="11547185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51" name="Прямокутник 50">
              <a:extLst>
                <a:ext uri="{FF2B5EF4-FFF2-40B4-BE49-F238E27FC236}">
                  <a16:creationId xmlns:a16="http://schemas.microsoft.com/office/drawing/2014/main" id="{E177E27D-08BE-4728-B658-9EAC6DDF49C0}"/>
                </a:ext>
              </a:extLst>
            </p:cNvPr>
            <p:cNvSpPr/>
            <p:nvPr userDrawn="1"/>
          </p:nvSpPr>
          <p:spPr>
            <a:xfrm>
              <a:off x="11535081" y="6256020"/>
              <a:ext cx="197672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52" name="Прямокутник 51">
              <a:extLst>
                <a:ext uri="{FF2B5EF4-FFF2-40B4-BE49-F238E27FC236}">
                  <a16:creationId xmlns:a16="http://schemas.microsoft.com/office/drawing/2014/main" id="{25C064C4-6A23-4DA2-BABC-A4F6250EA96D}"/>
                </a:ext>
              </a:extLst>
            </p:cNvPr>
            <p:cNvSpPr/>
            <p:nvPr userDrawn="1"/>
          </p:nvSpPr>
          <p:spPr>
            <a:xfrm>
              <a:off x="8197515" y="8115"/>
              <a:ext cx="212912" cy="5176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53" name="Прямокутник 52">
              <a:extLst>
                <a:ext uri="{FF2B5EF4-FFF2-40B4-BE49-F238E27FC236}">
                  <a16:creationId xmlns:a16="http://schemas.microsoft.com/office/drawing/2014/main" id="{431553F5-7F81-487A-B8A0-FB2FCC9ABECD}"/>
                </a:ext>
              </a:extLst>
            </p:cNvPr>
            <p:cNvSpPr/>
            <p:nvPr userDrawn="1"/>
          </p:nvSpPr>
          <p:spPr>
            <a:xfrm>
              <a:off x="8224859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54" name="Прямокутник 53">
              <a:extLst>
                <a:ext uri="{FF2B5EF4-FFF2-40B4-BE49-F238E27FC236}">
                  <a16:creationId xmlns:a16="http://schemas.microsoft.com/office/drawing/2014/main" id="{510584A5-F064-4B42-8AF7-72CAC422BBBB}"/>
                </a:ext>
              </a:extLst>
            </p:cNvPr>
            <p:cNvSpPr/>
            <p:nvPr userDrawn="1"/>
          </p:nvSpPr>
          <p:spPr>
            <a:xfrm>
              <a:off x="8212755" y="6256020"/>
              <a:ext cx="197672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55" name="Прямокутник 54">
              <a:extLst>
                <a:ext uri="{FF2B5EF4-FFF2-40B4-BE49-F238E27FC236}">
                  <a16:creationId xmlns:a16="http://schemas.microsoft.com/office/drawing/2014/main" id="{AD5C6E32-039A-41E7-809E-7E566162B81F}"/>
                </a:ext>
              </a:extLst>
            </p:cNvPr>
            <p:cNvSpPr/>
            <p:nvPr userDrawn="1"/>
          </p:nvSpPr>
          <p:spPr>
            <a:xfrm>
              <a:off x="1039969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</p:grpSp>
      <p:sp>
        <p:nvSpPr>
          <p:cNvPr id="56" name="Місце для вмісту 2">
            <a:extLst>
              <a:ext uri="{FF2B5EF4-FFF2-40B4-BE49-F238E27FC236}">
                <a16:creationId xmlns:a16="http://schemas.microsoft.com/office/drawing/2014/main" id="{DAA4648F-BD5A-40C8-B5FF-636CFA6F7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750" y="1371600"/>
            <a:ext cx="6598497" cy="4558723"/>
          </a:xfrm>
        </p:spPr>
        <p:txBody>
          <a:bodyPr/>
          <a:lstStyle>
            <a:lvl1pPr>
              <a:defRPr sz="2400" baseline="0">
                <a:solidFill>
                  <a:schemeClr val="accent3"/>
                </a:solidFill>
                <a:latin typeface="Arial Nova Cond" panose="020B0506020202020204" pitchFamily="34" charset="0"/>
              </a:defRPr>
            </a:lvl1pPr>
            <a:lvl2pPr>
              <a:defRPr baseline="0">
                <a:solidFill>
                  <a:schemeClr val="accent3"/>
                </a:solidFill>
                <a:latin typeface="Arial Nova Cond" panose="020B0506020202020204" pitchFamily="34" charset="0"/>
              </a:defRPr>
            </a:lvl2pPr>
            <a:lvl3pPr>
              <a:defRPr baseline="0">
                <a:solidFill>
                  <a:schemeClr val="accent3"/>
                </a:solidFill>
                <a:latin typeface="Arial Nova Cond" panose="020B0506020202020204" pitchFamily="34" charset="0"/>
              </a:defRPr>
            </a:lvl3pPr>
            <a:lvl4pPr>
              <a:defRPr baseline="0">
                <a:solidFill>
                  <a:schemeClr val="accent3"/>
                </a:solidFill>
              </a:defRPr>
            </a:lvl4pPr>
            <a:lvl5pPr>
              <a:defRPr baseline="0">
                <a:solidFill>
                  <a:schemeClr val="accent3"/>
                </a:solidFill>
              </a:defRPr>
            </a:lvl5pPr>
          </a:lstStyle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</p:txBody>
      </p:sp>
      <p:cxnSp>
        <p:nvCxnSpPr>
          <p:cNvPr id="27" name="Пряма сполучна лінія 26">
            <a:extLst>
              <a:ext uri="{FF2B5EF4-FFF2-40B4-BE49-F238E27FC236}">
                <a16:creationId xmlns:a16="http://schemas.microsoft.com/office/drawing/2014/main" id="{CA2B4C23-F60C-4AB6-A989-02B8E586657A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>
            <a:extLst>
              <a:ext uri="{FF2B5EF4-FFF2-40B4-BE49-F238E27FC236}">
                <a16:creationId xmlns:a16="http://schemas.microsoft.com/office/drawing/2014/main" id="{FEF88A8B-4E3A-47A2-A8B7-B383D54A061A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ova Cond" panose="020B0506020202020204" pitchFamily="34" charset="0"/>
            </a:endParaRPr>
          </a:p>
        </p:txBody>
      </p:sp>
      <p:sp>
        <p:nvSpPr>
          <p:cNvPr id="29" name="Місце для нижнього колонтитула 7">
            <a:extLst>
              <a:ext uri="{FF2B5EF4-FFF2-40B4-BE49-F238E27FC236}">
                <a16:creationId xmlns:a16="http://schemas.microsoft.com/office/drawing/2014/main" id="{3657BE2E-3883-4110-A49D-1D13A3234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30750" y="6099860"/>
            <a:ext cx="6611037" cy="445924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07236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стовбець тексту та графіка жов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6D867-14E1-4463-B3A2-6F750ECB3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750" y="371157"/>
            <a:ext cx="6598497" cy="770573"/>
          </a:xfrm>
        </p:spPr>
        <p:txBody>
          <a:bodyPr>
            <a:normAutofit/>
          </a:bodyPr>
          <a:lstStyle>
            <a:lvl1pPr>
              <a:defRPr sz="3000" b="1" baseline="0">
                <a:solidFill>
                  <a:srgbClr val="202A78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grpSp>
        <p:nvGrpSpPr>
          <p:cNvPr id="36" name="Групувати 35">
            <a:extLst>
              <a:ext uri="{FF2B5EF4-FFF2-40B4-BE49-F238E27FC236}">
                <a16:creationId xmlns:a16="http://schemas.microsoft.com/office/drawing/2014/main" id="{B7AB4376-2590-499D-9A3C-4AC25AB8BA03}"/>
              </a:ext>
            </a:extLst>
          </p:cNvPr>
          <p:cNvGrpSpPr/>
          <p:nvPr userDrawn="1"/>
        </p:nvGrpSpPr>
        <p:grpSpPr>
          <a:xfrm>
            <a:off x="8239760" y="-3"/>
            <a:ext cx="3616857" cy="6858003"/>
            <a:chOff x="8197515" y="8112"/>
            <a:chExt cx="3547342" cy="7162308"/>
          </a:xfrm>
          <a:solidFill>
            <a:schemeClr val="bg1">
              <a:lumMod val="85000"/>
            </a:schemeClr>
          </a:solidFill>
        </p:grpSpPr>
        <p:sp>
          <p:nvSpPr>
            <p:cNvPr id="37" name="Прямокутник 36">
              <a:extLst>
                <a:ext uri="{FF2B5EF4-FFF2-40B4-BE49-F238E27FC236}">
                  <a16:creationId xmlns:a16="http://schemas.microsoft.com/office/drawing/2014/main" id="{E2A09FE8-2072-4FDF-A660-D4D77EEF5258}"/>
                </a:ext>
              </a:extLst>
            </p:cNvPr>
            <p:cNvSpPr/>
            <p:nvPr userDrawn="1"/>
          </p:nvSpPr>
          <p:spPr>
            <a:xfrm>
              <a:off x="10951029" y="8114"/>
              <a:ext cx="212912" cy="10676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38" name="Прямокутник 37">
              <a:extLst>
                <a:ext uri="{FF2B5EF4-FFF2-40B4-BE49-F238E27FC236}">
                  <a16:creationId xmlns:a16="http://schemas.microsoft.com/office/drawing/2014/main" id="{683C34C1-190C-4712-9B1E-37E046D8095E}"/>
                </a:ext>
              </a:extLst>
            </p:cNvPr>
            <p:cNvSpPr/>
            <p:nvPr userDrawn="1"/>
          </p:nvSpPr>
          <p:spPr>
            <a:xfrm>
              <a:off x="1095102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39" name="Прямокутник 38">
              <a:extLst>
                <a:ext uri="{FF2B5EF4-FFF2-40B4-BE49-F238E27FC236}">
                  <a16:creationId xmlns:a16="http://schemas.microsoft.com/office/drawing/2014/main" id="{FEEE2AC2-BECB-482C-B4F9-211E416888C6}"/>
                </a:ext>
              </a:extLst>
            </p:cNvPr>
            <p:cNvSpPr/>
            <p:nvPr userDrawn="1"/>
          </p:nvSpPr>
          <p:spPr>
            <a:xfrm>
              <a:off x="1095102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0" name="Прямокутник 39">
              <a:extLst>
                <a:ext uri="{FF2B5EF4-FFF2-40B4-BE49-F238E27FC236}">
                  <a16:creationId xmlns:a16="http://schemas.microsoft.com/office/drawing/2014/main" id="{38785D20-C20C-4B03-8988-D30010C740A0}"/>
                </a:ext>
              </a:extLst>
            </p:cNvPr>
            <p:cNvSpPr/>
            <p:nvPr userDrawn="1"/>
          </p:nvSpPr>
          <p:spPr>
            <a:xfrm>
              <a:off x="10399699" y="8114"/>
              <a:ext cx="212912" cy="2281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1" name="Прямокутник 40">
              <a:extLst>
                <a:ext uri="{FF2B5EF4-FFF2-40B4-BE49-F238E27FC236}">
                  <a16:creationId xmlns:a16="http://schemas.microsoft.com/office/drawing/2014/main" id="{BBCC6CAE-2842-4C83-88A8-7A69D8FA740C}"/>
                </a:ext>
              </a:extLst>
            </p:cNvPr>
            <p:cNvSpPr/>
            <p:nvPr userDrawn="1"/>
          </p:nvSpPr>
          <p:spPr>
            <a:xfrm>
              <a:off x="10399699" y="835660"/>
              <a:ext cx="212912" cy="24117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2" name="Прямокутник 41">
              <a:extLst>
                <a:ext uri="{FF2B5EF4-FFF2-40B4-BE49-F238E27FC236}">
                  <a16:creationId xmlns:a16="http://schemas.microsoft.com/office/drawing/2014/main" id="{A47A87B7-6B40-4FF6-8D5F-4420EB5A1863}"/>
                </a:ext>
              </a:extLst>
            </p:cNvPr>
            <p:cNvSpPr/>
            <p:nvPr userDrawn="1"/>
          </p:nvSpPr>
          <p:spPr>
            <a:xfrm>
              <a:off x="9863609" y="8113"/>
              <a:ext cx="212912" cy="702514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3" name="Прямокутник 42">
              <a:extLst>
                <a:ext uri="{FF2B5EF4-FFF2-40B4-BE49-F238E27FC236}">
                  <a16:creationId xmlns:a16="http://schemas.microsoft.com/office/drawing/2014/main" id="{5B91DA50-5336-4A88-8526-10F56BC6E9C9}"/>
                </a:ext>
              </a:extLst>
            </p:cNvPr>
            <p:cNvSpPr/>
            <p:nvPr userDrawn="1"/>
          </p:nvSpPr>
          <p:spPr>
            <a:xfrm>
              <a:off x="931227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4" name="Прямокутник 43">
              <a:extLst>
                <a:ext uri="{FF2B5EF4-FFF2-40B4-BE49-F238E27FC236}">
                  <a16:creationId xmlns:a16="http://schemas.microsoft.com/office/drawing/2014/main" id="{DCDF0D78-2ECF-4EC6-9BCD-FF2C3A6204DD}"/>
                </a:ext>
              </a:extLst>
            </p:cNvPr>
            <p:cNvSpPr/>
            <p:nvPr userDrawn="1"/>
          </p:nvSpPr>
          <p:spPr>
            <a:xfrm>
              <a:off x="9312279" y="79375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5" name="Прямокутник 44">
              <a:extLst>
                <a:ext uri="{FF2B5EF4-FFF2-40B4-BE49-F238E27FC236}">
                  <a16:creationId xmlns:a16="http://schemas.microsoft.com/office/drawing/2014/main" id="{C5CBA243-D27D-4D08-B972-53DA5B56BF1F}"/>
                </a:ext>
              </a:extLst>
            </p:cNvPr>
            <p:cNvSpPr/>
            <p:nvPr userDrawn="1"/>
          </p:nvSpPr>
          <p:spPr>
            <a:xfrm>
              <a:off x="9312279" y="8112"/>
              <a:ext cx="212912" cy="2281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6" name="Прямокутник 45">
              <a:extLst>
                <a:ext uri="{FF2B5EF4-FFF2-40B4-BE49-F238E27FC236}">
                  <a16:creationId xmlns:a16="http://schemas.microsoft.com/office/drawing/2014/main" id="{F98570C3-2584-455C-A2B1-98091070E9F7}"/>
                </a:ext>
              </a:extLst>
            </p:cNvPr>
            <p:cNvSpPr/>
            <p:nvPr userDrawn="1"/>
          </p:nvSpPr>
          <p:spPr>
            <a:xfrm>
              <a:off x="8760949" y="8112"/>
              <a:ext cx="212912" cy="10676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7" name="Прямокутник 46">
              <a:extLst>
                <a:ext uri="{FF2B5EF4-FFF2-40B4-BE49-F238E27FC236}">
                  <a16:creationId xmlns:a16="http://schemas.microsoft.com/office/drawing/2014/main" id="{39CC4547-FCA0-4977-8C15-9BD876262A2E}"/>
                </a:ext>
              </a:extLst>
            </p:cNvPr>
            <p:cNvSpPr/>
            <p:nvPr userDrawn="1"/>
          </p:nvSpPr>
          <p:spPr>
            <a:xfrm>
              <a:off x="876094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8" name="Прямокутник 47">
              <a:extLst>
                <a:ext uri="{FF2B5EF4-FFF2-40B4-BE49-F238E27FC236}">
                  <a16:creationId xmlns:a16="http://schemas.microsoft.com/office/drawing/2014/main" id="{1CA84CAE-0822-42CB-8F3F-33000BF9FF61}"/>
                </a:ext>
              </a:extLst>
            </p:cNvPr>
            <p:cNvSpPr/>
            <p:nvPr userDrawn="1"/>
          </p:nvSpPr>
          <p:spPr>
            <a:xfrm>
              <a:off x="876094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9" name="Прямокутник 48">
              <a:extLst>
                <a:ext uri="{FF2B5EF4-FFF2-40B4-BE49-F238E27FC236}">
                  <a16:creationId xmlns:a16="http://schemas.microsoft.com/office/drawing/2014/main" id="{9038FE25-2E32-4987-889C-991997FE0857}"/>
                </a:ext>
              </a:extLst>
            </p:cNvPr>
            <p:cNvSpPr/>
            <p:nvPr userDrawn="1"/>
          </p:nvSpPr>
          <p:spPr>
            <a:xfrm>
              <a:off x="11519841" y="8114"/>
              <a:ext cx="212912" cy="5176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50" name="Прямокутник 49">
              <a:extLst>
                <a:ext uri="{FF2B5EF4-FFF2-40B4-BE49-F238E27FC236}">
                  <a16:creationId xmlns:a16="http://schemas.microsoft.com/office/drawing/2014/main" id="{4FB53AA6-9A8D-4426-A23E-7FBE28CEC5DB}"/>
                </a:ext>
              </a:extLst>
            </p:cNvPr>
            <p:cNvSpPr/>
            <p:nvPr userDrawn="1"/>
          </p:nvSpPr>
          <p:spPr>
            <a:xfrm>
              <a:off x="11547185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51" name="Прямокутник 50">
              <a:extLst>
                <a:ext uri="{FF2B5EF4-FFF2-40B4-BE49-F238E27FC236}">
                  <a16:creationId xmlns:a16="http://schemas.microsoft.com/office/drawing/2014/main" id="{E177E27D-08BE-4728-B658-9EAC6DDF49C0}"/>
                </a:ext>
              </a:extLst>
            </p:cNvPr>
            <p:cNvSpPr/>
            <p:nvPr userDrawn="1"/>
          </p:nvSpPr>
          <p:spPr>
            <a:xfrm>
              <a:off x="11535081" y="6256020"/>
              <a:ext cx="197672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52" name="Прямокутник 51">
              <a:extLst>
                <a:ext uri="{FF2B5EF4-FFF2-40B4-BE49-F238E27FC236}">
                  <a16:creationId xmlns:a16="http://schemas.microsoft.com/office/drawing/2014/main" id="{25C064C4-6A23-4DA2-BABC-A4F6250EA96D}"/>
                </a:ext>
              </a:extLst>
            </p:cNvPr>
            <p:cNvSpPr/>
            <p:nvPr userDrawn="1"/>
          </p:nvSpPr>
          <p:spPr>
            <a:xfrm>
              <a:off x="8197515" y="8115"/>
              <a:ext cx="212912" cy="5176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53" name="Прямокутник 52">
              <a:extLst>
                <a:ext uri="{FF2B5EF4-FFF2-40B4-BE49-F238E27FC236}">
                  <a16:creationId xmlns:a16="http://schemas.microsoft.com/office/drawing/2014/main" id="{431553F5-7F81-487A-B8A0-FB2FCC9ABECD}"/>
                </a:ext>
              </a:extLst>
            </p:cNvPr>
            <p:cNvSpPr/>
            <p:nvPr userDrawn="1"/>
          </p:nvSpPr>
          <p:spPr>
            <a:xfrm>
              <a:off x="8224859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54" name="Прямокутник 53">
              <a:extLst>
                <a:ext uri="{FF2B5EF4-FFF2-40B4-BE49-F238E27FC236}">
                  <a16:creationId xmlns:a16="http://schemas.microsoft.com/office/drawing/2014/main" id="{510584A5-F064-4B42-8AF7-72CAC422BBBB}"/>
                </a:ext>
              </a:extLst>
            </p:cNvPr>
            <p:cNvSpPr/>
            <p:nvPr userDrawn="1"/>
          </p:nvSpPr>
          <p:spPr>
            <a:xfrm>
              <a:off x="8212755" y="6256020"/>
              <a:ext cx="197672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55" name="Прямокутник 54">
              <a:extLst>
                <a:ext uri="{FF2B5EF4-FFF2-40B4-BE49-F238E27FC236}">
                  <a16:creationId xmlns:a16="http://schemas.microsoft.com/office/drawing/2014/main" id="{AD5C6E32-039A-41E7-809E-7E566162B81F}"/>
                </a:ext>
              </a:extLst>
            </p:cNvPr>
            <p:cNvSpPr/>
            <p:nvPr userDrawn="1"/>
          </p:nvSpPr>
          <p:spPr>
            <a:xfrm>
              <a:off x="1039969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</p:grpSp>
      <p:sp>
        <p:nvSpPr>
          <p:cNvPr id="56" name="Місце для вмісту 2">
            <a:extLst>
              <a:ext uri="{FF2B5EF4-FFF2-40B4-BE49-F238E27FC236}">
                <a16:creationId xmlns:a16="http://schemas.microsoft.com/office/drawing/2014/main" id="{DAA4648F-BD5A-40C8-B5FF-636CFA6F7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750" y="1371600"/>
            <a:ext cx="6598497" cy="4558723"/>
          </a:xfrm>
        </p:spPr>
        <p:txBody>
          <a:bodyPr/>
          <a:lstStyle>
            <a:lvl1pPr>
              <a:defRPr sz="2400" baseline="0">
                <a:solidFill>
                  <a:schemeClr val="accent3"/>
                </a:solidFill>
                <a:latin typeface="Arial Nova Cond" panose="020B0506020202020204" pitchFamily="34" charset="0"/>
              </a:defRPr>
            </a:lvl1pPr>
            <a:lvl2pPr>
              <a:defRPr baseline="0">
                <a:solidFill>
                  <a:schemeClr val="accent3"/>
                </a:solidFill>
                <a:latin typeface="Arial Nova Cond" panose="020B0506020202020204" pitchFamily="34" charset="0"/>
              </a:defRPr>
            </a:lvl2pPr>
            <a:lvl3pPr>
              <a:defRPr baseline="0">
                <a:solidFill>
                  <a:schemeClr val="accent3"/>
                </a:solidFill>
                <a:latin typeface="Arial Nova Cond" panose="020B0506020202020204" pitchFamily="34" charset="0"/>
              </a:defRPr>
            </a:lvl3pPr>
            <a:lvl4pPr>
              <a:defRPr baseline="0">
                <a:solidFill>
                  <a:schemeClr val="accent3"/>
                </a:solidFill>
              </a:defRPr>
            </a:lvl4pPr>
            <a:lvl5pPr>
              <a:defRPr baseline="0">
                <a:solidFill>
                  <a:schemeClr val="accent3"/>
                </a:solidFill>
              </a:defRPr>
            </a:lvl5pPr>
          </a:lstStyle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</p:txBody>
      </p:sp>
      <p:cxnSp>
        <p:nvCxnSpPr>
          <p:cNvPr id="27" name="Пряма сполучна лінія 26">
            <a:extLst>
              <a:ext uri="{FF2B5EF4-FFF2-40B4-BE49-F238E27FC236}">
                <a16:creationId xmlns:a16="http://schemas.microsoft.com/office/drawing/2014/main" id="{CA2B4C23-F60C-4AB6-A989-02B8E586657A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>
            <a:extLst>
              <a:ext uri="{FF2B5EF4-FFF2-40B4-BE49-F238E27FC236}">
                <a16:creationId xmlns:a16="http://schemas.microsoft.com/office/drawing/2014/main" id="{FEF88A8B-4E3A-47A2-A8B7-B383D54A061A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ova Cond" panose="020B0506020202020204" pitchFamily="34" charset="0"/>
            </a:endParaRPr>
          </a:p>
        </p:txBody>
      </p:sp>
      <p:sp>
        <p:nvSpPr>
          <p:cNvPr id="29" name="Місце для нижнього колонтитула 7">
            <a:extLst>
              <a:ext uri="{FF2B5EF4-FFF2-40B4-BE49-F238E27FC236}">
                <a16:creationId xmlns:a16="http://schemas.microsoft.com/office/drawing/2014/main" id="{3657BE2E-3883-4110-A49D-1D13A3234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30750" y="6160193"/>
            <a:ext cx="6598497" cy="35086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599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стовбець тексту та графіка си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увати 26">
            <a:extLst>
              <a:ext uri="{FF2B5EF4-FFF2-40B4-BE49-F238E27FC236}">
                <a16:creationId xmlns:a16="http://schemas.microsoft.com/office/drawing/2014/main" id="{921E5D8C-B674-4C04-A03E-6EB4ADBBFF01}"/>
              </a:ext>
            </a:extLst>
          </p:cNvPr>
          <p:cNvGrpSpPr/>
          <p:nvPr userDrawn="1"/>
        </p:nvGrpSpPr>
        <p:grpSpPr>
          <a:xfrm>
            <a:off x="8239760" y="-3"/>
            <a:ext cx="3616857" cy="6858003"/>
            <a:chOff x="8197515" y="8112"/>
            <a:chExt cx="3547342" cy="7162308"/>
          </a:xfrm>
          <a:solidFill>
            <a:srgbClr val="202A78"/>
          </a:solidFill>
        </p:grpSpPr>
        <p:sp>
          <p:nvSpPr>
            <p:cNvPr id="28" name="Прямокутник 27">
              <a:extLst>
                <a:ext uri="{FF2B5EF4-FFF2-40B4-BE49-F238E27FC236}">
                  <a16:creationId xmlns:a16="http://schemas.microsoft.com/office/drawing/2014/main" id="{251FD7AF-A50A-49B1-9322-60368C9896AC}"/>
                </a:ext>
              </a:extLst>
            </p:cNvPr>
            <p:cNvSpPr/>
            <p:nvPr userDrawn="1"/>
          </p:nvSpPr>
          <p:spPr>
            <a:xfrm>
              <a:off x="10951029" y="8114"/>
              <a:ext cx="212912" cy="10676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29" name="Прямокутник 28">
              <a:extLst>
                <a:ext uri="{FF2B5EF4-FFF2-40B4-BE49-F238E27FC236}">
                  <a16:creationId xmlns:a16="http://schemas.microsoft.com/office/drawing/2014/main" id="{63FB1190-421C-4AA3-8892-065BEFB8BF6A}"/>
                </a:ext>
              </a:extLst>
            </p:cNvPr>
            <p:cNvSpPr/>
            <p:nvPr userDrawn="1"/>
          </p:nvSpPr>
          <p:spPr>
            <a:xfrm>
              <a:off x="1095102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30" name="Прямокутник 29">
              <a:extLst>
                <a:ext uri="{FF2B5EF4-FFF2-40B4-BE49-F238E27FC236}">
                  <a16:creationId xmlns:a16="http://schemas.microsoft.com/office/drawing/2014/main" id="{D960D8AD-9E1B-4410-8DB7-7458FC90805E}"/>
                </a:ext>
              </a:extLst>
            </p:cNvPr>
            <p:cNvSpPr/>
            <p:nvPr userDrawn="1"/>
          </p:nvSpPr>
          <p:spPr>
            <a:xfrm>
              <a:off x="1095102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31" name="Прямокутник 30">
              <a:extLst>
                <a:ext uri="{FF2B5EF4-FFF2-40B4-BE49-F238E27FC236}">
                  <a16:creationId xmlns:a16="http://schemas.microsoft.com/office/drawing/2014/main" id="{05746468-98C7-4576-8215-D4A3F4780AB9}"/>
                </a:ext>
              </a:extLst>
            </p:cNvPr>
            <p:cNvSpPr/>
            <p:nvPr userDrawn="1"/>
          </p:nvSpPr>
          <p:spPr>
            <a:xfrm>
              <a:off x="10399699" y="8114"/>
              <a:ext cx="212912" cy="2281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35" name="Прямокутник 34">
              <a:extLst>
                <a:ext uri="{FF2B5EF4-FFF2-40B4-BE49-F238E27FC236}">
                  <a16:creationId xmlns:a16="http://schemas.microsoft.com/office/drawing/2014/main" id="{649AA29A-367F-49D5-B187-33F2AFB73EFF}"/>
                </a:ext>
              </a:extLst>
            </p:cNvPr>
            <p:cNvSpPr/>
            <p:nvPr userDrawn="1"/>
          </p:nvSpPr>
          <p:spPr>
            <a:xfrm>
              <a:off x="10399699" y="835660"/>
              <a:ext cx="212912" cy="24117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36" name="Прямокутник 35">
              <a:extLst>
                <a:ext uri="{FF2B5EF4-FFF2-40B4-BE49-F238E27FC236}">
                  <a16:creationId xmlns:a16="http://schemas.microsoft.com/office/drawing/2014/main" id="{5C097AF6-4655-43E2-914B-A7CE65FEDEA4}"/>
                </a:ext>
              </a:extLst>
            </p:cNvPr>
            <p:cNvSpPr/>
            <p:nvPr userDrawn="1"/>
          </p:nvSpPr>
          <p:spPr>
            <a:xfrm>
              <a:off x="9863609" y="8113"/>
              <a:ext cx="212912" cy="702514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37" name="Прямокутник 36">
              <a:extLst>
                <a:ext uri="{FF2B5EF4-FFF2-40B4-BE49-F238E27FC236}">
                  <a16:creationId xmlns:a16="http://schemas.microsoft.com/office/drawing/2014/main" id="{F783FCEB-D319-48EF-98ED-B25D1FEDB9D4}"/>
                </a:ext>
              </a:extLst>
            </p:cNvPr>
            <p:cNvSpPr/>
            <p:nvPr userDrawn="1"/>
          </p:nvSpPr>
          <p:spPr>
            <a:xfrm>
              <a:off x="931227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38" name="Прямокутник 37">
              <a:extLst>
                <a:ext uri="{FF2B5EF4-FFF2-40B4-BE49-F238E27FC236}">
                  <a16:creationId xmlns:a16="http://schemas.microsoft.com/office/drawing/2014/main" id="{5E144C82-75A3-4C73-AD18-1C0A814D6711}"/>
                </a:ext>
              </a:extLst>
            </p:cNvPr>
            <p:cNvSpPr/>
            <p:nvPr userDrawn="1"/>
          </p:nvSpPr>
          <p:spPr>
            <a:xfrm>
              <a:off x="9312279" y="79375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39" name="Прямокутник 38">
              <a:extLst>
                <a:ext uri="{FF2B5EF4-FFF2-40B4-BE49-F238E27FC236}">
                  <a16:creationId xmlns:a16="http://schemas.microsoft.com/office/drawing/2014/main" id="{13E57637-99CB-4BCA-84CD-CB879813B955}"/>
                </a:ext>
              </a:extLst>
            </p:cNvPr>
            <p:cNvSpPr/>
            <p:nvPr userDrawn="1"/>
          </p:nvSpPr>
          <p:spPr>
            <a:xfrm>
              <a:off x="9312279" y="8112"/>
              <a:ext cx="212912" cy="2281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0" name="Прямокутник 39">
              <a:extLst>
                <a:ext uri="{FF2B5EF4-FFF2-40B4-BE49-F238E27FC236}">
                  <a16:creationId xmlns:a16="http://schemas.microsoft.com/office/drawing/2014/main" id="{32E80131-7956-4A86-AA28-744D4BF27C02}"/>
                </a:ext>
              </a:extLst>
            </p:cNvPr>
            <p:cNvSpPr/>
            <p:nvPr userDrawn="1"/>
          </p:nvSpPr>
          <p:spPr>
            <a:xfrm>
              <a:off x="8760949" y="8112"/>
              <a:ext cx="212912" cy="10676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1" name="Прямокутник 40">
              <a:extLst>
                <a:ext uri="{FF2B5EF4-FFF2-40B4-BE49-F238E27FC236}">
                  <a16:creationId xmlns:a16="http://schemas.microsoft.com/office/drawing/2014/main" id="{756D6CAB-48E2-404F-A41F-3C0A41E10422}"/>
                </a:ext>
              </a:extLst>
            </p:cNvPr>
            <p:cNvSpPr/>
            <p:nvPr userDrawn="1"/>
          </p:nvSpPr>
          <p:spPr>
            <a:xfrm>
              <a:off x="8760949" y="1696720"/>
              <a:ext cx="212912" cy="21056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2" name="Прямокутник 41">
              <a:extLst>
                <a:ext uri="{FF2B5EF4-FFF2-40B4-BE49-F238E27FC236}">
                  <a16:creationId xmlns:a16="http://schemas.microsoft.com/office/drawing/2014/main" id="{650B133D-19C2-4044-BF2D-69556FBB810D}"/>
                </a:ext>
              </a:extLst>
            </p:cNvPr>
            <p:cNvSpPr/>
            <p:nvPr userDrawn="1"/>
          </p:nvSpPr>
          <p:spPr>
            <a:xfrm>
              <a:off x="8760949" y="4446270"/>
              <a:ext cx="212912" cy="2586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3" name="Прямокутник 42">
              <a:extLst>
                <a:ext uri="{FF2B5EF4-FFF2-40B4-BE49-F238E27FC236}">
                  <a16:creationId xmlns:a16="http://schemas.microsoft.com/office/drawing/2014/main" id="{7E05D10F-7D7E-4110-9D6F-4EB0F6D8BB16}"/>
                </a:ext>
              </a:extLst>
            </p:cNvPr>
            <p:cNvSpPr/>
            <p:nvPr userDrawn="1"/>
          </p:nvSpPr>
          <p:spPr>
            <a:xfrm>
              <a:off x="11519841" y="8114"/>
              <a:ext cx="212912" cy="5176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4" name="Прямокутник 43">
              <a:extLst>
                <a:ext uri="{FF2B5EF4-FFF2-40B4-BE49-F238E27FC236}">
                  <a16:creationId xmlns:a16="http://schemas.microsoft.com/office/drawing/2014/main" id="{38F6A774-C065-4AAB-B3F0-233598BC40E2}"/>
                </a:ext>
              </a:extLst>
            </p:cNvPr>
            <p:cNvSpPr/>
            <p:nvPr userDrawn="1"/>
          </p:nvSpPr>
          <p:spPr>
            <a:xfrm>
              <a:off x="11547185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5" name="Прямокутник 44">
              <a:extLst>
                <a:ext uri="{FF2B5EF4-FFF2-40B4-BE49-F238E27FC236}">
                  <a16:creationId xmlns:a16="http://schemas.microsoft.com/office/drawing/2014/main" id="{7C3CE64E-8977-480F-B814-5FC6465C1F8D}"/>
                </a:ext>
              </a:extLst>
            </p:cNvPr>
            <p:cNvSpPr/>
            <p:nvPr userDrawn="1"/>
          </p:nvSpPr>
          <p:spPr>
            <a:xfrm>
              <a:off x="11535081" y="6256020"/>
              <a:ext cx="197672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6" name="Прямокутник 45">
              <a:extLst>
                <a:ext uri="{FF2B5EF4-FFF2-40B4-BE49-F238E27FC236}">
                  <a16:creationId xmlns:a16="http://schemas.microsoft.com/office/drawing/2014/main" id="{09F6C9C6-FC2E-4F50-AD27-2EAB01B94FD1}"/>
                </a:ext>
              </a:extLst>
            </p:cNvPr>
            <p:cNvSpPr/>
            <p:nvPr userDrawn="1"/>
          </p:nvSpPr>
          <p:spPr>
            <a:xfrm>
              <a:off x="8197515" y="8115"/>
              <a:ext cx="212912" cy="5176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7" name="Прямокутник 46">
              <a:extLst>
                <a:ext uri="{FF2B5EF4-FFF2-40B4-BE49-F238E27FC236}">
                  <a16:creationId xmlns:a16="http://schemas.microsoft.com/office/drawing/2014/main" id="{94726C2F-D466-447D-B78F-8906B3F18650}"/>
                </a:ext>
              </a:extLst>
            </p:cNvPr>
            <p:cNvSpPr/>
            <p:nvPr userDrawn="1"/>
          </p:nvSpPr>
          <p:spPr>
            <a:xfrm>
              <a:off x="8224859" y="1141730"/>
              <a:ext cx="197672" cy="4512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8" name="Прямокутник 47">
              <a:extLst>
                <a:ext uri="{FF2B5EF4-FFF2-40B4-BE49-F238E27FC236}">
                  <a16:creationId xmlns:a16="http://schemas.microsoft.com/office/drawing/2014/main" id="{F0EF9EAB-4BDA-4742-BEAA-AF278EF24805}"/>
                </a:ext>
              </a:extLst>
            </p:cNvPr>
            <p:cNvSpPr/>
            <p:nvPr userDrawn="1"/>
          </p:nvSpPr>
          <p:spPr>
            <a:xfrm>
              <a:off x="8212755" y="6256020"/>
              <a:ext cx="197672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  <p:sp>
          <p:nvSpPr>
            <p:cNvPr id="49" name="Прямокутник 48">
              <a:extLst>
                <a:ext uri="{FF2B5EF4-FFF2-40B4-BE49-F238E27FC236}">
                  <a16:creationId xmlns:a16="http://schemas.microsoft.com/office/drawing/2014/main" id="{2BA7F9C2-994C-4DE5-B465-763BBCBC99AA}"/>
                </a:ext>
              </a:extLst>
            </p:cNvPr>
            <p:cNvSpPr/>
            <p:nvPr userDrawn="1"/>
          </p:nvSpPr>
          <p:spPr>
            <a:xfrm>
              <a:off x="10399699" y="3802380"/>
              <a:ext cx="212912" cy="2453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ova Cond" panose="020B0506020202020204" pitchFamily="34" charset="0"/>
              </a:endParaRPr>
            </a:p>
          </p:txBody>
        </p:sp>
      </p:grpSp>
      <p:sp>
        <p:nvSpPr>
          <p:cNvPr id="50" name="Заголовок 1">
            <a:extLst>
              <a:ext uri="{FF2B5EF4-FFF2-40B4-BE49-F238E27FC236}">
                <a16:creationId xmlns:a16="http://schemas.microsoft.com/office/drawing/2014/main" id="{8816F74B-40CB-4A6E-801B-1AB19AC19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371157"/>
            <a:ext cx="6611037" cy="770573"/>
          </a:xfrm>
        </p:spPr>
        <p:txBody>
          <a:bodyPr>
            <a:normAutofit/>
          </a:bodyPr>
          <a:lstStyle>
            <a:lvl1pPr algn="l">
              <a:defRPr sz="3000" b="1" baseline="0">
                <a:solidFill>
                  <a:srgbClr val="202A78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51" name="Місце для вмісту 2">
            <a:extLst>
              <a:ext uri="{FF2B5EF4-FFF2-40B4-BE49-F238E27FC236}">
                <a16:creationId xmlns:a16="http://schemas.microsoft.com/office/drawing/2014/main" id="{AC6A1846-A40F-482D-8C60-F0A049769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175" y="1371600"/>
            <a:ext cx="6598497" cy="4558723"/>
          </a:xfrm>
        </p:spPr>
        <p:txBody>
          <a:bodyPr/>
          <a:lstStyle>
            <a:lvl1pPr algn="l">
              <a:defRPr sz="2400" baseline="0">
                <a:solidFill>
                  <a:schemeClr val="accent3"/>
                </a:solidFill>
                <a:latin typeface="Arial Nova Cond" panose="020B0506020202020204" pitchFamily="34" charset="0"/>
              </a:defRPr>
            </a:lvl1pPr>
            <a:lvl2pPr algn="l">
              <a:defRPr baseline="0">
                <a:solidFill>
                  <a:schemeClr val="accent3"/>
                </a:solidFill>
                <a:latin typeface="Arial Nova Cond" panose="020B0506020202020204" pitchFamily="34" charset="0"/>
              </a:defRPr>
            </a:lvl2pPr>
            <a:lvl3pPr algn="l">
              <a:defRPr baseline="0">
                <a:solidFill>
                  <a:schemeClr val="accent3"/>
                </a:solidFill>
                <a:latin typeface="Arial Nova Cond" panose="020B0506020202020204" pitchFamily="34" charset="0"/>
              </a:defRPr>
            </a:lvl3pPr>
            <a:lvl4pPr>
              <a:defRPr baseline="0">
                <a:solidFill>
                  <a:schemeClr val="accent3"/>
                </a:solidFill>
              </a:defRPr>
            </a:lvl4pPr>
            <a:lvl5pPr>
              <a:defRPr baseline="0">
                <a:solidFill>
                  <a:schemeClr val="accent3"/>
                </a:solidFill>
              </a:defRPr>
            </a:lvl5pPr>
          </a:lstStyle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</p:txBody>
      </p: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618F0453-4160-4617-886C-2FE2109C6FF2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Овал 52">
            <a:extLst>
              <a:ext uri="{FF2B5EF4-FFF2-40B4-BE49-F238E27FC236}">
                <a16:creationId xmlns:a16="http://schemas.microsoft.com/office/drawing/2014/main" id="{2F650569-CC86-49F6-AC81-C415E9C30329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ova Cond" panose="020B0506020202020204" pitchFamily="34" charset="0"/>
            </a:endParaRPr>
          </a:p>
        </p:txBody>
      </p:sp>
      <p:sp>
        <p:nvSpPr>
          <p:cNvPr id="54" name="Місце для нижнього колонтитула 7">
            <a:extLst>
              <a:ext uri="{FF2B5EF4-FFF2-40B4-BE49-F238E27FC236}">
                <a16:creationId xmlns:a16="http://schemas.microsoft.com/office/drawing/2014/main" id="{40819E23-4D12-4BB4-A72D-420BBA4BA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60193"/>
            <a:ext cx="6611037" cy="35086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30442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solidFill>
          <a:srgbClr val="0829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7194FE-16C6-B64D-A7BA-93DB19533397}"/>
              </a:ext>
            </a:extLst>
          </p:cNvPr>
          <p:cNvSpPr txBox="1"/>
          <p:nvPr userDrawn="1"/>
        </p:nvSpPr>
        <p:spPr>
          <a:xfrm>
            <a:off x="1883532" y="2601486"/>
            <a:ext cx="84249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i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БУДУЄМО ДОБРОЧЕСНУ ВЛАДУ ТА СПРАВЕДЛИВЕ СУСПІЛЬСТВО</a:t>
            </a:r>
            <a:endParaRPr lang="en-UA" sz="4400" b="1" i="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E95E62-F1EA-3E49-9B36-9C30E73E1E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79162" y="1287051"/>
            <a:ext cx="633676" cy="101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288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0829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7194FE-16C6-B64D-A7BA-93DB19533397}"/>
              </a:ext>
            </a:extLst>
          </p:cNvPr>
          <p:cNvSpPr txBox="1"/>
          <p:nvPr userDrawn="1"/>
        </p:nvSpPr>
        <p:spPr>
          <a:xfrm>
            <a:off x="1883532" y="2601486"/>
            <a:ext cx="84249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i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БУДУЄМО ДОБРОЧЕСНУ ВЛАДУ ТА СПРАВЕДЛИВЕ СУСПІЛЬСТВО</a:t>
            </a:r>
            <a:endParaRPr lang="en-UA" sz="4400" b="1" i="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E95E62-F1EA-3E49-9B36-9C30E73E1E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79162" y="1287051"/>
            <a:ext cx="633676" cy="101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58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бклад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A6AB48-E6C1-488B-BE9E-BD919FF283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" t="9220" r="2825" b="6718"/>
          <a:stretch/>
        </p:blipFill>
        <p:spPr>
          <a:xfrm>
            <a:off x="-22549" y="1"/>
            <a:ext cx="12225961" cy="6857999"/>
          </a:xfrm>
          <a:prstGeom prst="rect">
            <a:avLst/>
          </a:prstGeom>
        </p:spPr>
      </p:pic>
      <p:pic>
        <p:nvPicPr>
          <p:cNvPr id="5" name="Графіка 4">
            <a:extLst>
              <a:ext uri="{FF2B5EF4-FFF2-40B4-BE49-F238E27FC236}">
                <a16:creationId xmlns:a16="http://schemas.microsoft.com/office/drawing/2014/main" id="{B59736C0-C337-4CD9-A176-B590E50A2F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3149" y="0"/>
            <a:ext cx="12192000" cy="6896576"/>
          </a:xfrm>
          <a:prstGeom prst="rect">
            <a:avLst/>
          </a:prstGeom>
        </p:spPr>
      </p:pic>
      <p:pic>
        <p:nvPicPr>
          <p:cNvPr id="6" name="Графіка 5">
            <a:extLst>
              <a:ext uri="{FF2B5EF4-FFF2-40B4-BE49-F238E27FC236}">
                <a16:creationId xmlns:a16="http://schemas.microsoft.com/office/drawing/2014/main" id="{6A8131BE-CEE0-4398-9764-F0EB57EFC46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9175" y="368300"/>
            <a:ext cx="3000375" cy="1019175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10A45F9-85AF-4BE7-9368-30E1C21AB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9176" y="2331322"/>
            <a:ext cx="6387782" cy="3149442"/>
          </a:xfrm>
        </p:spPr>
        <p:txBody>
          <a:bodyPr anchor="ctr"/>
          <a:lstStyle>
            <a:lvl1pPr algn="l">
              <a:defRPr sz="60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10" name="Підзаголовок 2">
            <a:extLst>
              <a:ext uri="{FF2B5EF4-FFF2-40B4-BE49-F238E27FC236}">
                <a16:creationId xmlns:a16="http://schemas.microsoft.com/office/drawing/2014/main" id="{AE67A69E-8A7D-4710-8E8F-CA4C6E4E85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9175" y="6112828"/>
            <a:ext cx="6387783" cy="35020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/>
              <a:t>Клацніть, щоб редагувати стиль зразка підзаголовка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4540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клад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A6AB48-E6C1-488B-BE9E-BD919FF283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" t="9220" r="2825" b="6718"/>
          <a:stretch/>
        </p:blipFill>
        <p:spPr>
          <a:xfrm>
            <a:off x="-22549" y="1"/>
            <a:ext cx="12225961" cy="6857999"/>
          </a:xfrm>
          <a:prstGeom prst="rect">
            <a:avLst/>
          </a:prstGeom>
        </p:spPr>
      </p:pic>
      <p:pic>
        <p:nvPicPr>
          <p:cNvPr id="5" name="Графіка 4">
            <a:extLst>
              <a:ext uri="{FF2B5EF4-FFF2-40B4-BE49-F238E27FC236}">
                <a16:creationId xmlns:a16="http://schemas.microsoft.com/office/drawing/2014/main" id="{B59736C0-C337-4CD9-A176-B590E50A2F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3149" y="0"/>
            <a:ext cx="12192000" cy="6896576"/>
          </a:xfrm>
          <a:prstGeom prst="rect">
            <a:avLst/>
          </a:prstGeom>
        </p:spPr>
      </p:pic>
      <p:pic>
        <p:nvPicPr>
          <p:cNvPr id="6" name="Графіка 5">
            <a:extLst>
              <a:ext uri="{FF2B5EF4-FFF2-40B4-BE49-F238E27FC236}">
                <a16:creationId xmlns:a16="http://schemas.microsoft.com/office/drawing/2014/main" id="{6A8131BE-CEE0-4398-9764-F0EB57EFC46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9175" y="368300"/>
            <a:ext cx="3000375" cy="1019175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10A45F9-85AF-4BE7-9368-30E1C21AB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9176" y="2331322"/>
            <a:ext cx="6387782" cy="3149442"/>
          </a:xfrm>
        </p:spPr>
        <p:txBody>
          <a:bodyPr anchor="ctr"/>
          <a:lstStyle>
            <a:lvl1pPr algn="l">
              <a:defRPr sz="60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10" name="Підзаголовок 2">
            <a:extLst>
              <a:ext uri="{FF2B5EF4-FFF2-40B4-BE49-F238E27FC236}">
                <a16:creationId xmlns:a16="http://schemas.microsoft.com/office/drawing/2014/main" id="{AE67A69E-8A7D-4710-8E8F-CA4C6E4E85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9175" y="6112828"/>
            <a:ext cx="6387783" cy="35020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/>
              <a:t>Клацніть, щоб редагувати стиль зразка підзаголовка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4248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_жовт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Графіка 4">
            <a:extLst>
              <a:ext uri="{FF2B5EF4-FFF2-40B4-BE49-F238E27FC236}">
                <a16:creationId xmlns:a16="http://schemas.microsoft.com/office/drawing/2014/main" id="{AC1439E7-A6B8-4D5D-8697-2A7B318C65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A3B86-965F-4249-A2D7-F4DDA0315E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6480" y="1564641"/>
            <a:ext cx="7934960" cy="2565400"/>
          </a:xfrm>
        </p:spPr>
        <p:txBody>
          <a:bodyPr anchor="ctr"/>
          <a:lstStyle>
            <a:lvl1pPr algn="l">
              <a:defRPr sz="60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3EAB338-7819-4A1C-AA2F-BA54A3A6A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6480" y="4427062"/>
            <a:ext cx="6522720" cy="35020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/>
              <a:t>Клацніть, щоб редагувати стиль зразка підзаголовка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784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ий слайд_жовт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Графіка 7">
            <a:extLst>
              <a:ext uri="{FF2B5EF4-FFF2-40B4-BE49-F238E27FC236}">
                <a16:creationId xmlns:a16="http://schemas.microsoft.com/office/drawing/2014/main" id="{1FD15DB8-B986-4D15-8549-54B0E9EC7D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A3B86-965F-4249-A2D7-F4DDA0315E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6480" y="1564641"/>
            <a:ext cx="7934960" cy="2565400"/>
          </a:xfrm>
        </p:spPr>
        <p:txBody>
          <a:bodyPr anchor="ctr"/>
          <a:lstStyle>
            <a:lvl1pPr algn="l">
              <a:defRPr sz="60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3EAB338-7819-4A1C-AA2F-BA54A3A6A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6480" y="4427062"/>
            <a:ext cx="6522720" cy="35020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/>
              <a:t>Клацніть, щоб редагувати стиль зразка підзаголовка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262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Графіка 4">
            <a:extLst>
              <a:ext uri="{FF2B5EF4-FFF2-40B4-BE49-F238E27FC236}">
                <a16:creationId xmlns:a16="http://schemas.microsoft.com/office/drawing/2014/main" id="{2EDF747E-2430-4BCE-A259-53259AAC7A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A3B86-965F-4249-A2D7-F4DDA0315E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6160" y="1564641"/>
            <a:ext cx="7934960" cy="2565400"/>
          </a:xfrm>
        </p:spPr>
        <p:txBody>
          <a:bodyPr anchor="ctr"/>
          <a:lstStyle>
            <a:lvl1pPr algn="l">
              <a:defRPr sz="60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3EAB338-7819-4A1C-AA2F-BA54A3A6A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6160" y="6111952"/>
            <a:ext cx="6522720" cy="35020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/>
              <a:t>Клацніть, щоб редагувати стиль зразка підзаголовка</a:t>
            </a:r>
            <a:endParaRPr lang="ru-RU" dirty="0"/>
          </a:p>
        </p:txBody>
      </p:sp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60056424-9986-4D08-BDA4-1108D98ED8B3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261363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1A2127E7-D7EC-4FFB-8D00-EC5D8208CF51}"/>
              </a:ext>
            </a:extLst>
          </p:cNvPr>
          <p:cNvSpPr/>
          <p:nvPr userDrawn="1"/>
        </p:nvSpPr>
        <p:spPr>
          <a:xfrm>
            <a:off x="472669" y="6094000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ova Con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06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1 ст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D42E284-AE30-42C2-8205-7D645EF1522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34561" y="1110426"/>
            <a:ext cx="6509702" cy="4770119"/>
          </a:xfrm>
        </p:spPr>
        <p:txBody>
          <a:bodyPr/>
          <a:lstStyle>
            <a:lvl1pPr>
              <a:defRPr sz="2400">
                <a:latin typeface="Arial Nova Cond" panose="020B0506020202020204" pitchFamily="34" charset="0"/>
              </a:defRPr>
            </a:lvl1pPr>
            <a:lvl2pPr>
              <a:defRPr>
                <a:latin typeface="Arial Nova Cond" panose="020B0506020202020204" pitchFamily="34" charset="0"/>
              </a:defRPr>
            </a:lvl2pPr>
            <a:lvl3pPr>
              <a:defRPr>
                <a:latin typeface="Arial Nova Cond" panose="020B0506020202020204" pitchFamily="34" charset="0"/>
              </a:defRPr>
            </a:lvl3pPr>
          </a:lstStyle>
          <a:p>
            <a:pPr lvl="0"/>
            <a:r>
              <a:rPr lang="uk-UA" dirty="0"/>
              <a:t>Підзаголовок</a:t>
            </a:r>
          </a:p>
          <a:p>
            <a:pPr lvl="1"/>
            <a:r>
              <a:rPr lang="uk-UA" dirty="0"/>
              <a:t>Основний текст </a:t>
            </a:r>
          </a:p>
          <a:p>
            <a:pPr lvl="2"/>
            <a:r>
              <a:rPr lang="uk-UA" dirty="0"/>
              <a:t>пояснення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F8CCF5-8636-4F86-9B91-35380261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379962"/>
            <a:ext cx="10225088" cy="465077"/>
          </a:xfrm>
        </p:spPr>
        <p:txBody>
          <a:bodyPr>
            <a:noAutofit/>
          </a:bodyPr>
          <a:lstStyle>
            <a:lvl1pPr>
              <a:defRPr sz="3000" b="1">
                <a:solidFill>
                  <a:srgbClr val="202A78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10" name="Місце для нижнього колонтитула 7">
            <a:extLst>
              <a:ext uri="{FF2B5EF4-FFF2-40B4-BE49-F238E27FC236}">
                <a16:creationId xmlns:a16="http://schemas.microsoft.com/office/drawing/2014/main" id="{2185B4F2-9AF4-4E61-BCA7-F36DF98F2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9175" y="6145933"/>
            <a:ext cx="1022508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</a:defRPr>
            </a:lvl1pPr>
          </a:lstStyle>
          <a:p>
            <a:endParaRPr lang="ru-RU" dirty="0"/>
          </a:p>
        </p:txBody>
      </p:sp>
      <p:cxnSp>
        <p:nvCxnSpPr>
          <p:cNvPr id="9" name="Пряма сполучна лінія 8">
            <a:extLst>
              <a:ext uri="{FF2B5EF4-FFF2-40B4-BE49-F238E27FC236}">
                <a16:creationId xmlns:a16="http://schemas.microsoft.com/office/drawing/2014/main" id="{B6679B85-185F-4EB3-B893-E5684DDBA41E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0347"/>
            <a:ext cx="542635" cy="0"/>
          </a:xfrm>
          <a:prstGeom prst="line">
            <a:avLst/>
          </a:prstGeom>
          <a:ln w="38100">
            <a:solidFill>
              <a:srgbClr val="E6AF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463E97DE-1DF2-4217-8479-8D286959A950}"/>
              </a:ext>
            </a:extLst>
          </p:cNvPr>
          <p:cNvSpPr/>
          <p:nvPr userDrawn="1"/>
        </p:nvSpPr>
        <p:spPr>
          <a:xfrm>
            <a:off x="472669" y="422984"/>
            <a:ext cx="298704" cy="298704"/>
          </a:xfrm>
          <a:prstGeom prst="ellipse">
            <a:avLst/>
          </a:prstGeom>
          <a:solidFill>
            <a:srgbClr val="E6A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  <a:latin typeface="Arial Nova Cond" panose="020B0506020202020204" pitchFamily="34" charset="0"/>
            </a:endParaRPr>
          </a:p>
        </p:txBody>
      </p:sp>
      <p:sp>
        <p:nvSpPr>
          <p:cNvPr id="12" name="Місце для зображення 2">
            <a:extLst>
              <a:ext uri="{FF2B5EF4-FFF2-40B4-BE49-F238E27FC236}">
                <a16:creationId xmlns:a16="http://schemas.microsoft.com/office/drawing/2014/main" id="{9B49A646-0D87-49BD-9E85-5DBE87DD11FF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1019174" y="1110426"/>
            <a:ext cx="3481705" cy="243332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>
                <a:latin typeface="Arial Nova Cond" panose="020B0506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3" name="Місце для зображення 2">
            <a:extLst>
              <a:ext uri="{FF2B5EF4-FFF2-40B4-BE49-F238E27FC236}">
                <a16:creationId xmlns:a16="http://schemas.microsoft.com/office/drawing/2014/main" id="{2B142C01-234C-426E-AA84-5CCA6969691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019174" y="3777428"/>
            <a:ext cx="3481705" cy="2103117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>
                <a:latin typeface="Arial Nova Cond" panose="020B0506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0075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A3E659-1B63-9343-9B43-39675827D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568A6F-F0B3-2E42-9B27-997760AC1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85041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386BCE63-1B6B-4555-8A8C-9ADD70BD2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365125"/>
            <a:ext cx="10225088" cy="7727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D90B927-4CFF-48E7-826F-9F255C12E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9175" y="1361003"/>
            <a:ext cx="10225088" cy="4493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  <a:endParaRPr lang="ru-RU" dirty="0"/>
          </a:p>
        </p:txBody>
      </p:sp>
      <p:sp>
        <p:nvSpPr>
          <p:cNvPr id="10" name="Місце для нижнього колонтитула 7">
            <a:extLst>
              <a:ext uri="{FF2B5EF4-FFF2-40B4-BE49-F238E27FC236}">
                <a16:creationId xmlns:a16="http://schemas.microsoft.com/office/drawing/2014/main" id="{46F14357-E6CF-44D1-8994-592C9C1BA8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19173" y="6077764"/>
            <a:ext cx="10225089" cy="515371"/>
          </a:xfrm>
          <a:prstGeom prst="rect">
            <a:avLst/>
          </a:prstGeom>
        </p:spPr>
        <p:txBody>
          <a:bodyPr anchor="ctr"/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163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baseline="0">
          <a:solidFill>
            <a:srgbClr val="202A78"/>
          </a:solidFill>
          <a:latin typeface="Arial Nova Cond" panose="020B0506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600" kern="1200" baseline="0">
          <a:solidFill>
            <a:schemeClr val="accent3"/>
          </a:solidFill>
          <a:latin typeface="Arial Nova Cond" panose="020B0506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 baseline="0">
          <a:solidFill>
            <a:schemeClr val="accent3"/>
          </a:solidFill>
          <a:latin typeface="Arial Nova Cond" panose="020B0506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400" kern="1200" baseline="0">
          <a:solidFill>
            <a:schemeClr val="bg1">
              <a:lumMod val="50000"/>
            </a:schemeClr>
          </a:solidFill>
          <a:latin typeface="Arial Nova Cond" panose="020B0506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>
          <p15:clr>
            <a:srgbClr val="F26B43"/>
          </p15:clr>
        </p15:guide>
        <p15:guide id="2" pos="642">
          <p15:clr>
            <a:srgbClr val="F26B43"/>
          </p15:clr>
        </p15:guide>
        <p15:guide id="3" pos="7083">
          <p15:clr>
            <a:srgbClr val="F26B43"/>
          </p15:clr>
        </p15:guide>
        <p15:guide id="4" orient="horz" pos="40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ublic-api.nazk.gov.ua/v2/documents/list?query=%D0%9D%D0%90%D0%97%D0%9A&amp;full_search=1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2E7F07B8-01F3-4F55-AF30-035FB78DB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9176" y="1854279"/>
            <a:ext cx="9325296" cy="3149442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Fixel"/>
              </a:rPr>
              <a:t>Відкриті дані в державних реєстрах та порталах Національного агентства з питань запобігання корупції</a:t>
            </a:r>
            <a:endParaRPr lang="ru-RU" dirty="0">
              <a:latin typeface="Fixel"/>
            </a:endParaRPr>
          </a:p>
        </p:txBody>
      </p:sp>
      <p:sp>
        <p:nvSpPr>
          <p:cNvPr id="9" name="Підзаголовок 8">
            <a:extLst>
              <a:ext uri="{FF2B5EF4-FFF2-40B4-BE49-F238E27FC236}">
                <a16:creationId xmlns:a16="http://schemas.microsoft.com/office/drawing/2014/main" id="{5FD8CE70-814A-4B43-B960-4A21211E1F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9175" y="5392882"/>
            <a:ext cx="6387783" cy="1070148"/>
          </a:xfrm>
        </p:spPr>
        <p:txBody>
          <a:bodyPr>
            <a:normAutofit/>
          </a:bodyPr>
          <a:lstStyle/>
          <a:p>
            <a:r>
              <a:rPr lang="uk-UA" b="1" dirty="0"/>
              <a:t>Анна КОВТУНЕНКО</a:t>
            </a:r>
          </a:p>
          <a:p>
            <a:r>
              <a:rPr lang="uk-UA" dirty="0"/>
              <a:t>керівник Департаменту інформаційних систем, аналітичної роботи та захисту інформації </a:t>
            </a:r>
          </a:p>
        </p:txBody>
      </p:sp>
    </p:spTree>
    <p:extLst>
      <p:ext uri="{BB962C8B-B14F-4D97-AF65-F5344CB8AC3E}">
        <p14:creationId xmlns:p14="http://schemas.microsoft.com/office/powerpoint/2010/main" val="2337581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Загальні особливості системи декларування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Прямоугольник 16">
            <a:extLst>
              <a:ext uri="{FF2B5EF4-FFF2-40B4-BE49-F238E27FC236}">
                <a16:creationId xmlns:a16="http://schemas.microsoft.com/office/drawing/2014/main" id="{0CC2835E-170F-4927-871A-6E7E4E0E5BEF}"/>
              </a:ext>
            </a:extLst>
          </p:cNvPr>
          <p:cNvSpPr/>
          <p:nvPr/>
        </p:nvSpPr>
        <p:spPr>
          <a:xfrm>
            <a:off x="934522" y="975766"/>
            <a:ext cx="5586454" cy="5611041"/>
          </a:xfrm>
          <a:prstGeom prst="roundRect">
            <a:avLst>
              <a:gd name="adj" fmla="val 3863"/>
            </a:avLst>
          </a:prstGeom>
          <a:solidFill>
            <a:srgbClr val="5B9BD5">
              <a:alpha val="12157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ixel"/>
              <a:ea typeface="+mn-ea"/>
              <a:cs typeface="+mn-cs"/>
            </a:endParaRPr>
          </a:p>
        </p:txBody>
      </p:sp>
      <p:sp>
        <p:nvSpPr>
          <p:cNvPr id="9" name="Прямоугольник 26">
            <a:extLst>
              <a:ext uri="{FF2B5EF4-FFF2-40B4-BE49-F238E27FC236}">
                <a16:creationId xmlns:a16="http://schemas.microsoft.com/office/drawing/2014/main" id="{3F270BBF-1624-4915-B9D7-4B29C8D3559C}"/>
              </a:ext>
            </a:extLst>
          </p:cNvPr>
          <p:cNvSpPr/>
          <p:nvPr/>
        </p:nvSpPr>
        <p:spPr>
          <a:xfrm>
            <a:off x="6729706" y="928059"/>
            <a:ext cx="5159019" cy="5598922"/>
          </a:xfrm>
          <a:prstGeom prst="roundRect">
            <a:avLst>
              <a:gd name="adj" fmla="val 3695"/>
            </a:avLst>
          </a:prstGeom>
          <a:solidFill>
            <a:srgbClr val="5B9BD5">
              <a:alpha val="12157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ixel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D9A3CD4-8551-42FA-8271-20E5705C97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604" y="981551"/>
            <a:ext cx="846564" cy="841795"/>
          </a:xfrm>
          <a:prstGeom prst="rect">
            <a:avLst/>
          </a:prstGeom>
        </p:spPr>
      </p:pic>
      <p:grpSp>
        <p:nvGrpSpPr>
          <p:cNvPr id="11" name="Group 1">
            <a:extLst>
              <a:ext uri="{FF2B5EF4-FFF2-40B4-BE49-F238E27FC236}">
                <a16:creationId xmlns:a16="http://schemas.microsoft.com/office/drawing/2014/main" id="{BDC832FC-60F9-44F9-9158-EC8E2254E9DC}"/>
              </a:ext>
            </a:extLst>
          </p:cNvPr>
          <p:cNvGrpSpPr>
            <a:grpSpLocks noChangeAspect="1"/>
          </p:cNvGrpSpPr>
          <p:nvPr/>
        </p:nvGrpSpPr>
        <p:grpSpPr>
          <a:xfrm>
            <a:off x="1017889" y="2199968"/>
            <a:ext cx="559435" cy="557081"/>
            <a:chOff x="558002" y="2581825"/>
            <a:chExt cx="1695257" cy="1688123"/>
          </a:xfrm>
        </p:grpSpPr>
        <p:sp>
          <p:nvSpPr>
            <p:cNvPr id="12" name="Овал 1">
              <a:extLst>
                <a:ext uri="{FF2B5EF4-FFF2-40B4-BE49-F238E27FC236}">
                  <a16:creationId xmlns:a16="http://schemas.microsoft.com/office/drawing/2014/main" id="{4CBDF9EE-EFDD-4370-B146-34207BA9E987}"/>
                </a:ext>
              </a:extLst>
            </p:cNvPr>
            <p:cNvSpPr/>
            <p:nvPr/>
          </p:nvSpPr>
          <p:spPr>
            <a:xfrm>
              <a:off x="561572" y="2581825"/>
              <a:ext cx="1688123" cy="16881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xel"/>
                <a:ea typeface="+mn-ea"/>
                <a:cs typeface="+mn-cs"/>
              </a:endParaRPr>
            </a:p>
          </p:txBody>
        </p:sp>
        <p:pic>
          <p:nvPicPr>
            <p:cNvPr id="13" name="Рисунок 8">
              <a:extLst>
                <a:ext uri="{FF2B5EF4-FFF2-40B4-BE49-F238E27FC236}">
                  <a16:creationId xmlns:a16="http://schemas.microsoft.com/office/drawing/2014/main" id="{16C7FCBD-2E33-454E-B226-926B21D938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002" y="2704013"/>
              <a:ext cx="1695257" cy="1308575"/>
            </a:xfrm>
            <a:prstGeom prst="rect">
              <a:avLst/>
            </a:prstGeom>
          </p:spPr>
        </p:pic>
      </p:grp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5E76383F-B142-4E36-A8C6-DEA95115C158}"/>
              </a:ext>
            </a:extLst>
          </p:cNvPr>
          <p:cNvSpPr txBox="1">
            <a:spLocks/>
          </p:cNvSpPr>
          <p:nvPr/>
        </p:nvSpPr>
        <p:spPr>
          <a:xfrm>
            <a:off x="1719637" y="2209448"/>
            <a:ext cx="4369061" cy="514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щорічно декларації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подають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від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 700 тис.  до 1 млн.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декларантів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Fixel"/>
              <a:ea typeface="+mn-ea"/>
              <a:cs typeface="+mn-cs"/>
            </a:endParaRPr>
          </a:p>
        </p:txBody>
      </p:sp>
      <p:grpSp>
        <p:nvGrpSpPr>
          <p:cNvPr id="15" name="Group 8">
            <a:extLst>
              <a:ext uri="{FF2B5EF4-FFF2-40B4-BE49-F238E27FC236}">
                <a16:creationId xmlns:a16="http://schemas.microsoft.com/office/drawing/2014/main" id="{0F2F45A7-8512-4E9A-AD32-A71C2BB0D147}"/>
              </a:ext>
            </a:extLst>
          </p:cNvPr>
          <p:cNvGrpSpPr>
            <a:grpSpLocks noChangeAspect="1"/>
          </p:cNvGrpSpPr>
          <p:nvPr/>
        </p:nvGrpSpPr>
        <p:grpSpPr>
          <a:xfrm>
            <a:off x="1002556" y="2837715"/>
            <a:ext cx="634714" cy="557081"/>
            <a:chOff x="5150899" y="1364856"/>
            <a:chExt cx="1923378" cy="1688123"/>
          </a:xfrm>
        </p:grpSpPr>
        <p:sp>
          <p:nvSpPr>
            <p:cNvPr id="16" name="Овал 43">
              <a:extLst>
                <a:ext uri="{FF2B5EF4-FFF2-40B4-BE49-F238E27FC236}">
                  <a16:creationId xmlns:a16="http://schemas.microsoft.com/office/drawing/2014/main" id="{51DD64B1-C821-42A9-8BCC-AAAACB976591}"/>
                </a:ext>
              </a:extLst>
            </p:cNvPr>
            <p:cNvSpPr/>
            <p:nvPr/>
          </p:nvSpPr>
          <p:spPr>
            <a:xfrm>
              <a:off x="5251937" y="1364856"/>
              <a:ext cx="1688123" cy="16881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xel"/>
                <a:ea typeface="+mn-ea"/>
                <a:cs typeface="+mn-cs"/>
              </a:endParaRPr>
            </a:p>
          </p:txBody>
        </p:sp>
        <p:pic>
          <p:nvPicPr>
            <p:cNvPr id="17" name="Рисунок 12">
              <a:extLst>
                <a:ext uri="{FF2B5EF4-FFF2-40B4-BE49-F238E27FC236}">
                  <a16:creationId xmlns:a16="http://schemas.microsoft.com/office/drawing/2014/main" id="{A9F63B01-BBB4-4854-8613-957C3EE5EA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0899" y="1444066"/>
              <a:ext cx="1923378" cy="1484662"/>
            </a:xfrm>
            <a:prstGeom prst="rect">
              <a:avLst/>
            </a:prstGeom>
          </p:spPr>
        </p:pic>
      </p:grpSp>
      <p:grpSp>
        <p:nvGrpSpPr>
          <p:cNvPr id="18" name="Group 12">
            <a:extLst>
              <a:ext uri="{FF2B5EF4-FFF2-40B4-BE49-F238E27FC236}">
                <a16:creationId xmlns:a16="http://schemas.microsoft.com/office/drawing/2014/main" id="{ABA9413B-1562-4D83-B125-86A96DA6A68A}"/>
              </a:ext>
            </a:extLst>
          </p:cNvPr>
          <p:cNvGrpSpPr>
            <a:grpSpLocks noChangeAspect="1"/>
          </p:cNvGrpSpPr>
          <p:nvPr/>
        </p:nvGrpSpPr>
        <p:grpSpPr>
          <a:xfrm>
            <a:off x="974927" y="3489366"/>
            <a:ext cx="664641" cy="574083"/>
            <a:chOff x="9123512" y="1361632"/>
            <a:chExt cx="2017780" cy="1742863"/>
          </a:xfrm>
        </p:grpSpPr>
        <p:sp>
          <p:nvSpPr>
            <p:cNvPr id="19" name="Овал 44">
              <a:extLst>
                <a:ext uri="{FF2B5EF4-FFF2-40B4-BE49-F238E27FC236}">
                  <a16:creationId xmlns:a16="http://schemas.microsoft.com/office/drawing/2014/main" id="{F5ECE343-61A2-45A4-BA26-0D7D39B9ACB6}"/>
                </a:ext>
              </a:extLst>
            </p:cNvPr>
            <p:cNvSpPr/>
            <p:nvPr/>
          </p:nvSpPr>
          <p:spPr>
            <a:xfrm>
              <a:off x="9270822" y="1361632"/>
              <a:ext cx="1688123" cy="16881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xel"/>
                <a:ea typeface="+mn-ea"/>
                <a:cs typeface="+mn-cs"/>
              </a:endParaRPr>
            </a:p>
          </p:txBody>
        </p:sp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EF2CB653-AF02-48DF-9214-D3FD685F6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3512" y="1546964"/>
              <a:ext cx="2017780" cy="1557531"/>
            </a:xfrm>
            <a:prstGeom prst="rect">
              <a:avLst/>
            </a:prstGeom>
          </p:spPr>
        </p:pic>
      </p:grpSp>
      <p:sp>
        <p:nvSpPr>
          <p:cNvPr id="21" name="Подзаголовок 2">
            <a:extLst>
              <a:ext uri="{FF2B5EF4-FFF2-40B4-BE49-F238E27FC236}">
                <a16:creationId xmlns:a16="http://schemas.microsoft.com/office/drawing/2014/main" id="{339E39C9-4B71-4DA8-B921-5D39168F7EA7}"/>
              </a:ext>
            </a:extLst>
          </p:cNvPr>
          <p:cNvSpPr txBox="1">
            <a:spLocks/>
          </p:cNvSpPr>
          <p:nvPr/>
        </p:nvSpPr>
        <p:spPr>
          <a:xfrm>
            <a:off x="1691669" y="4407921"/>
            <a:ext cx="4620576" cy="794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600"/>
              </a:spcBef>
              <a:tabLst>
                <a:tab pos="627063" algn="l"/>
              </a:tabLst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до Реєстру подаються </a:t>
            </a:r>
            <a:r>
              <a:rPr lang="ru-RU" sz="1800" dirty="0">
                <a:solidFill>
                  <a:srgbClr val="242F6F"/>
                </a:solidFill>
                <a:latin typeface="Fixel"/>
              </a:rPr>
              <a:t>3 </a:t>
            </a:r>
            <a:r>
              <a:rPr lang="ru-RU" sz="1800" dirty="0" err="1">
                <a:solidFill>
                  <a:srgbClr val="242F6F"/>
                </a:solidFill>
                <a:latin typeface="Fixel"/>
              </a:rPr>
              <a:t>види</a:t>
            </a:r>
            <a:r>
              <a:rPr lang="ru-RU" sz="1800" dirty="0">
                <a:solidFill>
                  <a:srgbClr val="242F6F"/>
                </a:solidFill>
                <a:latin typeface="Fixel"/>
              </a:rPr>
              <a:t> </a:t>
            </a:r>
            <a:r>
              <a:rPr lang="ru-RU" sz="1800" dirty="0" err="1">
                <a:solidFill>
                  <a:srgbClr val="242F6F"/>
                </a:solidFill>
                <a:latin typeface="Fixel"/>
              </a:rPr>
              <a:t>документів</a:t>
            </a:r>
            <a:r>
              <a:rPr lang="ru-RU" sz="1800" dirty="0">
                <a:solidFill>
                  <a:srgbClr val="242F6F"/>
                </a:solidFill>
                <a:latin typeface="Fixel"/>
              </a:rPr>
              <a:t>: </a:t>
            </a:r>
            <a:r>
              <a:rPr lang="ru-RU" sz="1800" dirty="0" err="1">
                <a:solidFill>
                  <a:srgbClr val="242F6F"/>
                </a:solidFill>
                <a:latin typeface="Fixel"/>
              </a:rPr>
              <a:t>декларації</a:t>
            </a:r>
            <a:r>
              <a:rPr lang="ru-RU" sz="1800" dirty="0">
                <a:solidFill>
                  <a:srgbClr val="242F6F"/>
                </a:solidFill>
                <a:latin typeface="Fixel"/>
              </a:rPr>
              <a:t>, </a:t>
            </a:r>
            <a:r>
              <a:rPr lang="ru-RU" sz="1800" dirty="0" err="1">
                <a:solidFill>
                  <a:srgbClr val="242F6F"/>
                </a:solidFill>
                <a:latin typeface="Fixel"/>
              </a:rPr>
              <a:t>повідомлення</a:t>
            </a:r>
            <a:r>
              <a:rPr lang="ru-RU" sz="1800" dirty="0">
                <a:solidFill>
                  <a:srgbClr val="242F6F"/>
                </a:solidFill>
                <a:latin typeface="Fixel"/>
              </a:rPr>
              <a:t> про </a:t>
            </a:r>
            <a:r>
              <a:rPr lang="ru-RU" sz="1800" dirty="0" err="1">
                <a:solidFill>
                  <a:srgbClr val="242F6F"/>
                </a:solidFill>
                <a:latin typeface="Fixel"/>
              </a:rPr>
              <a:t>суттєві</a:t>
            </a:r>
            <a:r>
              <a:rPr lang="ru-RU" sz="1800" dirty="0">
                <a:solidFill>
                  <a:srgbClr val="242F6F"/>
                </a:solidFill>
                <a:latin typeface="Fixel"/>
              </a:rPr>
              <a:t> </a:t>
            </a:r>
            <a:r>
              <a:rPr lang="ru-RU" sz="1800" dirty="0" err="1">
                <a:solidFill>
                  <a:srgbClr val="242F6F"/>
                </a:solidFill>
                <a:latin typeface="Fixel"/>
              </a:rPr>
              <a:t>зміни</a:t>
            </a:r>
            <a:r>
              <a:rPr lang="ru-RU" sz="1800" dirty="0">
                <a:solidFill>
                  <a:srgbClr val="242F6F"/>
                </a:solidFill>
                <a:latin typeface="Fixel"/>
              </a:rPr>
              <a:t> у </a:t>
            </a:r>
            <a:r>
              <a:rPr lang="ru-RU" sz="1800" dirty="0" err="1">
                <a:solidFill>
                  <a:srgbClr val="242F6F"/>
                </a:solidFill>
                <a:latin typeface="Fixel"/>
              </a:rPr>
              <a:t>майновому</a:t>
            </a:r>
            <a:r>
              <a:rPr lang="ru-RU" sz="1800" dirty="0">
                <a:solidFill>
                  <a:srgbClr val="242F6F"/>
                </a:solidFill>
                <a:latin typeface="Fixel"/>
              </a:rPr>
              <a:t> </a:t>
            </a:r>
            <a:r>
              <a:rPr lang="ru-RU" sz="1800" dirty="0" err="1">
                <a:solidFill>
                  <a:srgbClr val="242F6F"/>
                </a:solidFill>
                <a:latin typeface="Fixel"/>
              </a:rPr>
              <a:t>стані</a:t>
            </a:r>
            <a:r>
              <a:rPr lang="ru-RU" sz="1800" dirty="0">
                <a:solidFill>
                  <a:srgbClr val="242F6F"/>
                </a:solidFill>
                <a:latin typeface="Fixel"/>
              </a:rPr>
              <a:t>, </a:t>
            </a:r>
            <a:r>
              <a:rPr lang="ru-RU" sz="1800" dirty="0" err="1">
                <a:solidFill>
                  <a:srgbClr val="242F6F"/>
                </a:solidFill>
                <a:latin typeface="Fixel"/>
              </a:rPr>
              <a:t>повідомлення</a:t>
            </a:r>
            <a:r>
              <a:rPr lang="ru-RU" sz="1800" dirty="0">
                <a:solidFill>
                  <a:srgbClr val="242F6F"/>
                </a:solidFill>
                <a:latin typeface="Fixel"/>
              </a:rPr>
              <a:t> про </a:t>
            </a:r>
            <a:r>
              <a:rPr lang="ru-RU" sz="1800" dirty="0" err="1">
                <a:solidFill>
                  <a:srgbClr val="242F6F"/>
                </a:solidFill>
                <a:latin typeface="Fixel"/>
              </a:rPr>
              <a:t>відкриття</a:t>
            </a:r>
            <a:r>
              <a:rPr lang="ru-RU" sz="1800" dirty="0">
                <a:solidFill>
                  <a:srgbClr val="242F6F"/>
                </a:solidFill>
                <a:latin typeface="Fixel"/>
              </a:rPr>
              <a:t> валютного </a:t>
            </a:r>
            <a:r>
              <a:rPr lang="ru-RU" sz="1800" dirty="0" err="1">
                <a:solidFill>
                  <a:srgbClr val="242F6F"/>
                </a:solidFill>
                <a:latin typeface="Fixel"/>
              </a:rPr>
              <a:t>рахунку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Fixel"/>
              <a:ea typeface="+mn-ea"/>
              <a:cs typeface="+mn-cs"/>
            </a:endParaRPr>
          </a:p>
        </p:txBody>
      </p:sp>
      <p:sp>
        <p:nvSpPr>
          <p:cNvPr id="22" name="Подзаголовок 2">
            <a:extLst>
              <a:ext uri="{FF2B5EF4-FFF2-40B4-BE49-F238E27FC236}">
                <a16:creationId xmlns:a16="http://schemas.microsoft.com/office/drawing/2014/main" id="{314753AC-CB82-4299-810D-92CC674CD51C}"/>
              </a:ext>
            </a:extLst>
          </p:cNvPr>
          <p:cNvSpPr txBox="1">
            <a:spLocks/>
          </p:cNvSpPr>
          <p:nvPr/>
        </p:nvSpPr>
        <p:spPr>
          <a:xfrm>
            <a:off x="1691669" y="2807585"/>
            <a:ext cx="4869712" cy="514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Декларації містять відомості про суб'єктів декларування та членів їх сім'ї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BDFB15D1-A4EA-42D7-BE5C-2AD5381B57B3}"/>
              </a:ext>
            </a:extLst>
          </p:cNvPr>
          <p:cNvSpPr txBox="1">
            <a:spLocks/>
          </p:cNvSpPr>
          <p:nvPr/>
        </p:nvSpPr>
        <p:spPr>
          <a:xfrm>
            <a:off x="1674497" y="3406711"/>
            <a:ext cx="4949961" cy="8120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В декларації зазначається інформація про активи, доходи, видатки, рухоме та нерухоме майно, корпоративні права, </a:t>
            </a:r>
            <a:r>
              <a:rPr kumimoji="0" lang="uk-UA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бенефіціарну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 власність тощо</a:t>
            </a:r>
          </a:p>
        </p:txBody>
      </p:sp>
      <p:sp>
        <p:nvSpPr>
          <p:cNvPr id="24" name="Подзаголовок 2">
            <a:extLst>
              <a:ext uri="{FF2B5EF4-FFF2-40B4-BE49-F238E27FC236}">
                <a16:creationId xmlns:a16="http://schemas.microsoft.com/office/drawing/2014/main" id="{87283A06-397B-4EB4-AABE-7C943F577E90}"/>
              </a:ext>
            </a:extLst>
          </p:cNvPr>
          <p:cNvSpPr txBox="1">
            <a:spLocks/>
          </p:cNvSpPr>
          <p:nvPr/>
        </p:nvSpPr>
        <p:spPr>
          <a:xfrm>
            <a:off x="6800311" y="2272723"/>
            <a:ext cx="4869712" cy="8173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система уніфікована для всесвітньої мережі. Подання декларацій можливе з будь-якого місця планети</a:t>
            </a:r>
          </a:p>
        </p:txBody>
      </p:sp>
      <p:sp>
        <p:nvSpPr>
          <p:cNvPr id="25" name="Подзаголовок 2">
            <a:extLst>
              <a:ext uri="{FF2B5EF4-FFF2-40B4-BE49-F238E27FC236}">
                <a16:creationId xmlns:a16="http://schemas.microsoft.com/office/drawing/2014/main" id="{A3543A68-B56E-4538-AEBF-FA5800D536C3}"/>
              </a:ext>
            </a:extLst>
          </p:cNvPr>
          <p:cNvSpPr txBox="1">
            <a:spLocks/>
          </p:cNvSpPr>
          <p:nvPr/>
        </p:nvSpPr>
        <p:spPr>
          <a:xfrm>
            <a:off x="6789879" y="3128170"/>
            <a:ext cx="4869712" cy="6765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автоматичне оприлюднення відомостей (крім персональних даних )</a:t>
            </a:r>
          </a:p>
        </p:txBody>
      </p:sp>
      <p:sp>
        <p:nvSpPr>
          <p:cNvPr id="26" name="Подзаголовок 2">
            <a:extLst>
              <a:ext uri="{FF2B5EF4-FFF2-40B4-BE49-F238E27FC236}">
                <a16:creationId xmlns:a16="http://schemas.microsoft.com/office/drawing/2014/main" id="{7127B82A-4BFA-4776-A910-4DB278906B73}"/>
              </a:ext>
            </a:extLst>
          </p:cNvPr>
          <p:cNvSpPr txBox="1">
            <a:spLocks/>
          </p:cNvSpPr>
          <p:nvPr/>
        </p:nvSpPr>
        <p:spPr>
          <a:xfrm>
            <a:off x="6789879" y="3712105"/>
            <a:ext cx="4869713" cy="9454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відомості оприлюднюються у форматі «відкритих даних»                                  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                       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(доступні у машино-зчитувальному форматі)</a:t>
            </a:r>
          </a:p>
        </p:txBody>
      </p:sp>
      <p:sp>
        <p:nvSpPr>
          <p:cNvPr id="27" name="Подзаголовок 2">
            <a:extLst>
              <a:ext uri="{FF2B5EF4-FFF2-40B4-BE49-F238E27FC236}">
                <a16:creationId xmlns:a16="http://schemas.microsoft.com/office/drawing/2014/main" id="{8CE465BA-EB21-473B-B282-0AA98DED0667}"/>
              </a:ext>
            </a:extLst>
          </p:cNvPr>
          <p:cNvSpPr txBox="1">
            <a:spLocks/>
          </p:cNvSpPr>
          <p:nvPr/>
        </p:nvSpPr>
        <p:spPr>
          <a:xfrm>
            <a:off x="1664954" y="5453346"/>
            <a:ext cx="4869712" cy="794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наявна можливість інтерактивного листування між суб’єктами декларування та уповноваженими особами НАЗК через персональний електронний кабінет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Fixel"/>
              <a:ea typeface="+mn-ea"/>
              <a:cs typeface="+mn-cs"/>
            </a:endParaRPr>
          </a:p>
        </p:txBody>
      </p:sp>
      <p:sp>
        <p:nvSpPr>
          <p:cNvPr id="28" name="Подзаголовок 2">
            <a:extLst>
              <a:ext uri="{FF2B5EF4-FFF2-40B4-BE49-F238E27FC236}">
                <a16:creationId xmlns:a16="http://schemas.microsoft.com/office/drawing/2014/main" id="{8DE072DF-0ED4-4545-A391-FEA089C195C4}"/>
              </a:ext>
            </a:extLst>
          </p:cNvPr>
          <p:cNvSpPr txBox="1">
            <a:spLocks/>
          </p:cNvSpPr>
          <p:nvPr/>
        </p:nvSpPr>
        <p:spPr>
          <a:xfrm>
            <a:off x="6800311" y="4852840"/>
            <a:ext cx="4869712" cy="6985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пошук та фільтри для пошуку доступні на веб-сторінці реєстру декларацій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uk-UA" sz="800" b="0" i="0" u="none" strike="noStrike" kern="1200" cap="none" spc="0" normalizeH="0" baseline="0" noProof="0" dirty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Fixe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можливість формування статистичних даних щодо кількості поданих документів</a:t>
            </a:r>
          </a:p>
        </p:txBody>
      </p:sp>
      <p:sp>
        <p:nvSpPr>
          <p:cNvPr id="29" name="Подзаголовок 2">
            <a:extLst>
              <a:ext uri="{FF2B5EF4-FFF2-40B4-BE49-F238E27FC236}">
                <a16:creationId xmlns:a16="http://schemas.microsoft.com/office/drawing/2014/main" id="{24ADBB3B-4A08-4DD5-8E0A-410B075B2C43}"/>
              </a:ext>
            </a:extLst>
          </p:cNvPr>
          <p:cNvSpPr txBox="1">
            <a:spLocks/>
          </p:cNvSpPr>
          <p:nvPr/>
        </p:nvSpPr>
        <p:spPr>
          <a:xfrm>
            <a:off x="2040281" y="1684931"/>
            <a:ext cx="2829657" cy="514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2200" b="0" i="0" u="none" strike="noStrike" kern="1200" cap="all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Наповненість</a:t>
            </a:r>
            <a:r>
              <a:rPr kumimoji="0" lang="ru-RU" sz="2200" b="0" i="0" u="none" strike="noStrike" kern="1200" cap="all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 </a:t>
            </a:r>
            <a:br>
              <a:rPr kumimoji="0" lang="ru-RU" sz="2200" b="0" i="0" u="none" strike="noStrike" kern="1200" cap="all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</a:br>
            <a:endParaRPr kumimoji="0" lang="ru-RU" sz="2200" b="0" i="0" u="none" strike="noStrike" kern="1200" cap="all" spc="0" normalizeH="0" baseline="0" noProof="0" dirty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Fixel"/>
              <a:ea typeface="+mn-ea"/>
              <a:cs typeface="+mn-cs"/>
            </a:endParaRPr>
          </a:p>
        </p:txBody>
      </p:sp>
      <p:sp>
        <p:nvSpPr>
          <p:cNvPr id="30" name="Подзаголовок 2">
            <a:extLst>
              <a:ext uri="{FF2B5EF4-FFF2-40B4-BE49-F238E27FC236}">
                <a16:creationId xmlns:a16="http://schemas.microsoft.com/office/drawing/2014/main" id="{F32BF68D-3101-4362-B949-12FFECDC3961}"/>
              </a:ext>
            </a:extLst>
          </p:cNvPr>
          <p:cNvSpPr txBox="1">
            <a:spLocks/>
          </p:cNvSpPr>
          <p:nvPr/>
        </p:nvSpPr>
        <p:spPr>
          <a:xfrm>
            <a:off x="7996612" y="1777036"/>
            <a:ext cx="2829657" cy="456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2200" b="0" i="0" u="none" strike="noStrike" kern="1200" cap="all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відкритість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FD791016-D711-4B7D-9954-BF5F78ECF96E}"/>
              </a:ext>
            </a:extLst>
          </p:cNvPr>
          <p:cNvSpPr/>
          <p:nvPr/>
        </p:nvSpPr>
        <p:spPr>
          <a:xfrm>
            <a:off x="994146" y="4511304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800" b="0" i="0" u="none" strike="noStrike" kern="1200" cap="none" spc="0" normalizeH="0" baseline="0" noProof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pic>
        <p:nvPicPr>
          <p:cNvPr id="32" name="Графіка 31" descr="Документ">
            <a:extLst>
              <a:ext uri="{FF2B5EF4-FFF2-40B4-BE49-F238E27FC236}">
                <a16:creationId xmlns:a16="http://schemas.microsoft.com/office/drawing/2014/main" id="{5A65DE9C-FF00-419C-A646-06B5063015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9847" y="4613822"/>
            <a:ext cx="429182" cy="429182"/>
          </a:xfrm>
          <a:prstGeom prst="rect">
            <a:avLst/>
          </a:prstGeom>
        </p:spPr>
      </p:pic>
      <p:sp>
        <p:nvSpPr>
          <p:cNvPr id="34" name="Овал 33">
            <a:extLst>
              <a:ext uri="{FF2B5EF4-FFF2-40B4-BE49-F238E27FC236}">
                <a16:creationId xmlns:a16="http://schemas.microsoft.com/office/drawing/2014/main" id="{3BBB0BC1-7C2E-464C-ABD4-505C4F7B0C16}"/>
              </a:ext>
            </a:extLst>
          </p:cNvPr>
          <p:cNvSpPr/>
          <p:nvPr/>
        </p:nvSpPr>
        <p:spPr>
          <a:xfrm>
            <a:off x="1002556" y="5626697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800" b="0" i="0" u="none" strike="noStrike" kern="1200" cap="none" spc="0" normalizeH="0" baseline="0" noProof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pic>
        <p:nvPicPr>
          <p:cNvPr id="35" name="Графіка 34" descr="Надіслати">
            <a:extLst>
              <a:ext uri="{FF2B5EF4-FFF2-40B4-BE49-F238E27FC236}">
                <a16:creationId xmlns:a16="http://schemas.microsoft.com/office/drawing/2014/main" id="{C376D734-CF8C-4E55-BCF6-12CA101E3E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7760" y="5751347"/>
            <a:ext cx="501793" cy="42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897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Загальні особливості системи декларування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Прямоугольник 16">
            <a:extLst>
              <a:ext uri="{FF2B5EF4-FFF2-40B4-BE49-F238E27FC236}">
                <a16:creationId xmlns:a16="http://schemas.microsoft.com/office/drawing/2014/main" id="{77EEF059-747D-4AAB-8F30-FAADD27EF9E3}"/>
              </a:ext>
            </a:extLst>
          </p:cNvPr>
          <p:cNvSpPr/>
          <p:nvPr/>
        </p:nvSpPr>
        <p:spPr>
          <a:xfrm>
            <a:off x="1775520" y="980728"/>
            <a:ext cx="9338595" cy="5466080"/>
          </a:xfrm>
          <a:prstGeom prst="roundRect">
            <a:avLst>
              <a:gd name="adj" fmla="val 3863"/>
            </a:avLst>
          </a:prstGeom>
          <a:solidFill>
            <a:srgbClr val="5B9BD5">
              <a:alpha val="12157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ixel"/>
              <a:ea typeface="+mn-ea"/>
              <a:cs typeface="+mn-cs"/>
            </a:endParaRP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001456DA-E232-427E-B6E4-85CF69CAAB28}"/>
              </a:ext>
            </a:extLst>
          </p:cNvPr>
          <p:cNvSpPr txBox="1">
            <a:spLocks/>
          </p:cNvSpPr>
          <p:nvPr/>
        </p:nvSpPr>
        <p:spPr>
          <a:xfrm>
            <a:off x="2077211" y="2638354"/>
            <a:ext cx="8616848" cy="5657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Автоматизоване отримання відомостей з понад 20 державних реєстрів та інформаційних баз даних 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877128DB-FDDC-4A86-AD42-8C8C4D6B81BF}"/>
              </a:ext>
            </a:extLst>
          </p:cNvPr>
          <p:cNvSpPr txBox="1">
            <a:spLocks/>
          </p:cNvSpPr>
          <p:nvPr/>
        </p:nvSpPr>
        <p:spPr>
          <a:xfrm>
            <a:off x="2454623" y="4146334"/>
            <a:ext cx="7608959" cy="6019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627063" algn="l"/>
              </a:tabLst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Інтерактивні підказки та контроль правильності заповнення документів</a:t>
            </a:r>
          </a:p>
        </p:txBody>
      </p: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E52F3101-787A-4232-96DE-82BF6D21496F}"/>
              </a:ext>
            </a:extLst>
          </p:cNvPr>
          <p:cNvSpPr txBox="1">
            <a:spLocks/>
          </p:cNvSpPr>
          <p:nvPr/>
        </p:nvSpPr>
        <p:spPr>
          <a:xfrm>
            <a:off x="2454624" y="3213906"/>
            <a:ext cx="7784721" cy="5390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Автоматизоване заповнення чернеток декларацій відомостями з державних реєстрів та баз даних інформація про доходи, нерухоме майно, транспортні засоби, корпоративні права, </a:t>
            </a:r>
            <a:r>
              <a:rPr kumimoji="0" lang="uk-UA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бенефіціарну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 власність тощо 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CF5BFADB-28C8-41E7-9865-372B77D92CB7}"/>
              </a:ext>
            </a:extLst>
          </p:cNvPr>
          <p:cNvSpPr txBox="1">
            <a:spLocks/>
          </p:cNvSpPr>
          <p:nvPr/>
        </p:nvSpPr>
        <p:spPr>
          <a:xfrm>
            <a:off x="3914858" y="5268683"/>
            <a:ext cx="4896055" cy="7680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Автоматизована перевірка  декларацій</a:t>
            </a:r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EE8BD743-16BE-4D82-8EDB-B7FF84149A2D}"/>
              </a:ext>
            </a:extLst>
          </p:cNvPr>
          <p:cNvSpPr txBox="1">
            <a:spLocks/>
          </p:cNvSpPr>
          <p:nvPr/>
        </p:nvSpPr>
        <p:spPr>
          <a:xfrm>
            <a:off x="2411392" y="4584786"/>
            <a:ext cx="7870244" cy="6573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Ризик-орієнтований механізм перевірки декларацій 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</a:b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модулем </a:t>
            </a:r>
            <a:r>
              <a:rPr kumimoji="0" lang="uk-UA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логічно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-арифметичного контролю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Fixel"/>
              <a:ea typeface="+mn-ea"/>
              <a:cs typeface="+mn-cs"/>
            </a:endParaRPr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AEF11448-E156-4501-A489-0378ADE20F37}"/>
              </a:ext>
            </a:extLst>
          </p:cNvPr>
          <p:cNvSpPr txBox="1">
            <a:spLocks/>
          </p:cNvSpPr>
          <p:nvPr/>
        </p:nvSpPr>
        <p:spPr>
          <a:xfrm>
            <a:off x="4963464" y="1689421"/>
            <a:ext cx="3292776" cy="4864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2200" b="0" i="0" u="none" strike="noStrike" kern="1200" cap="all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функціональність</a:t>
            </a:r>
            <a:r>
              <a:rPr kumimoji="0" lang="ru-RU" sz="2200" b="0" i="0" u="none" strike="noStrike" kern="1200" cap="all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 </a:t>
            </a:r>
            <a:br>
              <a:rPr kumimoji="0" lang="ru-RU" sz="2200" b="0" i="0" u="none" strike="noStrike" kern="1200" cap="all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</a:br>
            <a:endParaRPr kumimoji="0" lang="ru-RU" sz="2200" b="0" i="0" u="none" strike="noStrike" kern="1200" cap="all" spc="0" normalizeH="0" baseline="0" noProof="0" dirty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Fixel"/>
              <a:ea typeface="+mn-ea"/>
              <a:cs typeface="+mn-cs"/>
            </a:endParaRPr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BD24448D-82DF-4BE6-992D-68AE15EC20A4}"/>
              </a:ext>
            </a:extLst>
          </p:cNvPr>
          <p:cNvSpPr txBox="1">
            <a:spLocks/>
          </p:cNvSpPr>
          <p:nvPr/>
        </p:nvSpPr>
        <p:spPr>
          <a:xfrm>
            <a:off x="2813061" y="5765729"/>
            <a:ext cx="7075649" cy="7680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Доступ до поданих документів на публічному порталі та через публічний АРІ (близько 10 млн. документів)</a:t>
            </a: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2F0CAE14-8C94-4A00-B673-FC74C6B5858C}"/>
              </a:ext>
            </a:extLst>
          </p:cNvPr>
          <p:cNvSpPr txBox="1">
            <a:spLocks/>
          </p:cNvSpPr>
          <p:nvPr/>
        </p:nvSpPr>
        <p:spPr>
          <a:xfrm>
            <a:off x="2038090" y="2058508"/>
            <a:ext cx="8616848" cy="5657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Автентифікація та підписання декларацій та інших електронних документів з використанням кваліфікованого електронного підпису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61E2DB5-30E0-46D3-983B-C348989761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376" y="718227"/>
            <a:ext cx="966517" cy="115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100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Публічна частина Реєстру декларацій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1836130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1830171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" name="Прямоугольник 26">
            <a:extLst>
              <a:ext uri="{FF2B5EF4-FFF2-40B4-BE49-F238E27FC236}">
                <a16:creationId xmlns:a16="http://schemas.microsoft.com/office/drawing/2014/main" id="{93A95D38-9771-4A77-9214-6FB2A06DFAD5}"/>
              </a:ext>
            </a:extLst>
          </p:cNvPr>
          <p:cNvSpPr/>
          <p:nvPr/>
        </p:nvSpPr>
        <p:spPr>
          <a:xfrm>
            <a:off x="1047979" y="914400"/>
            <a:ext cx="3177250" cy="5564024"/>
          </a:xfrm>
          <a:prstGeom prst="roundRect">
            <a:avLst>
              <a:gd name="adj" fmla="val 3760"/>
            </a:avLst>
          </a:prstGeom>
          <a:solidFill>
            <a:srgbClr val="5B9BD5">
              <a:alpha val="12157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ixel"/>
              <a:ea typeface="+mn-ea"/>
              <a:cs typeface="+mn-cs"/>
            </a:endParaRP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2119D518-7F3A-43BD-AFC9-EAF326D3B7E5}"/>
              </a:ext>
            </a:extLst>
          </p:cNvPr>
          <p:cNvSpPr txBox="1">
            <a:spLocks/>
          </p:cNvSpPr>
          <p:nvPr/>
        </p:nvSpPr>
        <p:spPr>
          <a:xfrm>
            <a:off x="2061422" y="1086295"/>
            <a:ext cx="2059701" cy="751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Функціональні можливості:</a:t>
            </a: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Fixel"/>
              <a:ea typeface="+mn-ea"/>
              <a:cs typeface="+mn-cs"/>
            </a:endParaRP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0F6AF6A5-6E62-4DDC-9428-0F5AE67F0A86}"/>
              </a:ext>
            </a:extLst>
          </p:cNvPr>
          <p:cNvSpPr txBox="1">
            <a:spLocks/>
          </p:cNvSpPr>
          <p:nvPr/>
        </p:nvSpPr>
        <p:spPr>
          <a:xfrm>
            <a:off x="1237154" y="1966740"/>
            <a:ext cx="2883969" cy="31346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автоматичне оприлюднення поданих до Реєстру документів (за виключенням персональних даних)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пошук та фільтрація документів (у тому числі повнотекстовий)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формування та перегляд статистичних даних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Fixe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цілодобовий доступ до відомостей у формі відкритих даних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загальнодоступний публічний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API</a:t>
            </a:r>
            <a:endParaRPr kumimoji="0" lang="uk-UA" sz="1400" b="0" i="0" u="none" strike="noStrike" kern="1200" cap="none" spc="0" normalizeH="0" baseline="0" noProof="0" dirty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Fixe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позначення документів, які пройшли автоматизовану перевірку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srgbClr val="242F6F"/>
                </a:solidFill>
                <a:effectLst/>
                <a:uLnTx/>
                <a:uFillTx/>
                <a:latin typeface="Fixel"/>
                <a:ea typeface="+mn-ea"/>
                <a:cs typeface="+mn-cs"/>
              </a:rPr>
              <a:t>відображення усіх документів, поданих конкретним суб’єктом декларування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Fixel"/>
              <a:ea typeface="+mn-ea"/>
              <a:cs typeface="+mn-cs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1DF605F-1846-4DC0-A8C7-DBBB09E6C6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54" y="1112017"/>
            <a:ext cx="720267" cy="729727"/>
          </a:xfrm>
          <a:prstGeom prst="rect">
            <a:avLst/>
          </a:prstGeom>
        </p:spPr>
      </p:pic>
      <p:grpSp>
        <p:nvGrpSpPr>
          <p:cNvPr id="10" name="Групувати 9">
            <a:extLst>
              <a:ext uri="{FF2B5EF4-FFF2-40B4-BE49-F238E27FC236}">
                <a16:creationId xmlns:a16="http://schemas.microsoft.com/office/drawing/2014/main" id="{B59F12FD-1262-4B5B-A82F-6331BB25F1F6}"/>
              </a:ext>
            </a:extLst>
          </p:cNvPr>
          <p:cNvGrpSpPr/>
          <p:nvPr/>
        </p:nvGrpSpPr>
        <p:grpSpPr>
          <a:xfrm>
            <a:off x="4016662" y="1075644"/>
            <a:ext cx="7802064" cy="4790977"/>
            <a:chOff x="2736999" y="1212758"/>
            <a:chExt cx="9152894" cy="5439154"/>
          </a:xfrm>
        </p:grpSpPr>
        <p:grpSp>
          <p:nvGrpSpPr>
            <p:cNvPr id="11" name="Групувати 10">
              <a:extLst>
                <a:ext uri="{FF2B5EF4-FFF2-40B4-BE49-F238E27FC236}">
                  <a16:creationId xmlns:a16="http://schemas.microsoft.com/office/drawing/2014/main" id="{827F5651-C2F5-4D0E-8766-52DA619E09CD}"/>
                </a:ext>
              </a:extLst>
            </p:cNvPr>
            <p:cNvGrpSpPr/>
            <p:nvPr/>
          </p:nvGrpSpPr>
          <p:grpSpPr>
            <a:xfrm>
              <a:off x="2736999" y="1212758"/>
              <a:ext cx="9152894" cy="5439154"/>
              <a:chOff x="2736999" y="1212758"/>
              <a:chExt cx="9152894" cy="5439154"/>
            </a:xfrm>
          </p:grpSpPr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2DB64869-B5D2-40D8-9772-11210664DB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21796" y="1212758"/>
                <a:ext cx="8568097" cy="5439154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C179A05-C1C1-482A-8EE4-CE157CB0A68D}"/>
                  </a:ext>
                </a:extLst>
              </p:cNvPr>
              <p:cNvSpPr txBox="1"/>
              <p:nvPr/>
            </p:nvSpPr>
            <p:spPr>
              <a:xfrm>
                <a:off x="2736999" y="1527805"/>
                <a:ext cx="1877167" cy="328631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uk-U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42F6F"/>
                    </a:solidFill>
                    <a:effectLst/>
                    <a:uLnTx/>
                    <a:uFillTx/>
                    <a:latin typeface="Fixel"/>
                    <a:ea typeface="+mn-ea"/>
                    <a:cs typeface="+mn-cs"/>
                  </a:rPr>
                  <a:t>ПОЛЕ ДЛЯ ПОШУКУ</a:t>
                </a:r>
                <a:endParaRPr kumimoji="0" lang="ru-U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42F6F"/>
                  </a:solidFill>
                  <a:effectLst/>
                  <a:uLnTx/>
                  <a:uFillTx/>
                  <a:latin typeface="Fixel"/>
                  <a:ea typeface="+mn-ea"/>
                  <a:cs typeface="+mn-cs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30B82DD-71E4-4B95-B081-9685CE055438}"/>
                  </a:ext>
                </a:extLst>
              </p:cNvPr>
              <p:cNvSpPr txBox="1"/>
              <p:nvPr/>
            </p:nvSpPr>
            <p:spPr>
              <a:xfrm>
                <a:off x="3410389" y="2455311"/>
                <a:ext cx="938828" cy="328631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uk-U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42F6F"/>
                    </a:solidFill>
                    <a:effectLst/>
                    <a:uLnTx/>
                    <a:uFillTx/>
                    <a:latin typeface="Fixel"/>
                    <a:ea typeface="+mn-ea"/>
                    <a:cs typeface="+mn-cs"/>
                  </a:rPr>
                  <a:t>ФІЛЬТРИ</a:t>
                </a:r>
                <a:endParaRPr kumimoji="0" lang="ru-U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42F6F"/>
                  </a:solidFill>
                  <a:effectLst/>
                  <a:uLnTx/>
                  <a:uFillTx/>
                  <a:latin typeface="Fixel"/>
                  <a:ea typeface="+mn-ea"/>
                  <a:cs typeface="+mn-cs"/>
                </a:endParaRPr>
              </a:p>
            </p:txBody>
          </p:sp>
          <p:cxnSp>
            <p:nvCxnSpPr>
              <p:cNvPr id="16" name="Пряма зі стрілкою 15">
                <a:extLst>
                  <a:ext uri="{FF2B5EF4-FFF2-40B4-BE49-F238E27FC236}">
                    <a16:creationId xmlns:a16="http://schemas.microsoft.com/office/drawing/2014/main" id="{032754B3-BE9B-45D4-8793-CBB84E652071}"/>
                  </a:ext>
                </a:extLst>
              </p:cNvPr>
              <p:cNvCxnSpPr>
                <a:cxnSpLocks/>
                <a:stCxn id="14" idx="3"/>
              </p:cNvCxnSpPr>
              <p:nvPr/>
            </p:nvCxnSpPr>
            <p:spPr>
              <a:xfrm>
                <a:off x="4614166" y="1692121"/>
                <a:ext cx="1085059" cy="6797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7" name="Пряма зі стрілкою 16">
                <a:extLst>
                  <a:ext uri="{FF2B5EF4-FFF2-40B4-BE49-F238E27FC236}">
                    <a16:creationId xmlns:a16="http://schemas.microsoft.com/office/drawing/2014/main" id="{829EE40E-3DE6-4F12-852E-47429AD23396}"/>
                  </a:ext>
                </a:extLst>
              </p:cNvPr>
              <p:cNvCxnSpPr>
                <a:cxnSpLocks/>
                <a:stCxn id="15" idx="3"/>
              </p:cNvCxnSpPr>
              <p:nvPr/>
            </p:nvCxnSpPr>
            <p:spPr>
              <a:xfrm flipV="1">
                <a:off x="4349217" y="2167751"/>
                <a:ext cx="2263211" cy="45187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2" name="Прямокутник 11">
              <a:extLst>
                <a:ext uri="{FF2B5EF4-FFF2-40B4-BE49-F238E27FC236}">
                  <a16:creationId xmlns:a16="http://schemas.microsoft.com/office/drawing/2014/main" id="{E6AF2A2C-0B37-4759-B566-C0956B415F05}"/>
                </a:ext>
              </a:extLst>
            </p:cNvPr>
            <p:cNvSpPr/>
            <p:nvPr/>
          </p:nvSpPr>
          <p:spPr>
            <a:xfrm>
              <a:off x="3672654" y="1913570"/>
              <a:ext cx="7561485" cy="369332"/>
            </a:xfrm>
            <a:prstGeom prst="rect">
              <a:avLst/>
            </a:prstGeom>
            <a:noFill/>
            <a:ln>
              <a:solidFill>
                <a:srgbClr val="1B75B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U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xel"/>
                <a:ea typeface="+mn-ea"/>
                <a:cs typeface="+mn-cs"/>
              </a:endParaRPr>
            </a:p>
          </p:txBody>
        </p:sp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7E94670-31D0-4E6D-94AE-ABBB37C917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62048">
            <a:off x="6157293" y="2714527"/>
            <a:ext cx="5609528" cy="3511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1224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Пошук по публічній частині</a:t>
            </a: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1830171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71FC2FC-4B0F-436A-961E-C1D92EE82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102" y="1603455"/>
            <a:ext cx="7824192" cy="3245967"/>
          </a:xfrm>
          <a:prstGeom prst="rect">
            <a:avLst/>
          </a:prstGeom>
        </p:spPr>
      </p:pic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BD3E3AA8-8A5F-4187-931E-DC56D1809110}"/>
              </a:ext>
            </a:extLst>
          </p:cNvPr>
          <p:cNvSpPr/>
          <p:nvPr/>
        </p:nvSpPr>
        <p:spPr>
          <a:xfrm>
            <a:off x="966102" y="2133118"/>
            <a:ext cx="936104" cy="1656184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AEDB97-547B-4349-B4D4-6A1EF79C1F21}"/>
              </a:ext>
            </a:extLst>
          </p:cNvPr>
          <p:cNvSpPr txBox="1"/>
          <p:nvPr/>
        </p:nvSpPr>
        <p:spPr>
          <a:xfrm>
            <a:off x="908992" y="758989"/>
            <a:ext cx="9721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Fixel"/>
              </a:rPr>
              <a:t>У результатах пошуку відображаються перші 1000 документів. Слід уточнювати параметри пошуку для отримання потрібного списку документів.</a:t>
            </a:r>
            <a:endParaRPr lang="LID4096" dirty="0">
              <a:latin typeface="Fixel"/>
            </a:endParaRPr>
          </a:p>
        </p:txBody>
      </p:sp>
      <p:sp>
        <p:nvSpPr>
          <p:cNvPr id="19" name="Виноска: лінія з границею та рискою 18">
            <a:extLst>
              <a:ext uri="{FF2B5EF4-FFF2-40B4-BE49-F238E27FC236}">
                <a16:creationId xmlns:a16="http://schemas.microsoft.com/office/drawing/2014/main" id="{E56408B4-A946-4EDA-BB4E-FABB27F45E16}"/>
              </a:ext>
            </a:extLst>
          </p:cNvPr>
          <p:cNvSpPr/>
          <p:nvPr/>
        </p:nvSpPr>
        <p:spPr>
          <a:xfrm>
            <a:off x="9120336" y="2133118"/>
            <a:ext cx="2872517" cy="965522"/>
          </a:xfrm>
          <a:prstGeom prst="accentBorderCallout1">
            <a:avLst>
              <a:gd name="adj1" fmla="val 49276"/>
              <a:gd name="adj2" fmla="val -3913"/>
              <a:gd name="adj3" fmla="val 47785"/>
              <a:gd name="adj4" fmla="val -25362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Приклад використання фільтра по виду декларації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35" name="Виноска: лінія з границею та рискою 34">
            <a:extLst>
              <a:ext uri="{FF2B5EF4-FFF2-40B4-BE49-F238E27FC236}">
                <a16:creationId xmlns:a16="http://schemas.microsoft.com/office/drawing/2014/main" id="{B782D4E0-4FEC-4134-8457-8DED48827993}"/>
              </a:ext>
            </a:extLst>
          </p:cNvPr>
          <p:cNvSpPr/>
          <p:nvPr/>
        </p:nvSpPr>
        <p:spPr>
          <a:xfrm>
            <a:off x="9120335" y="1627139"/>
            <a:ext cx="2872517" cy="365627"/>
          </a:xfrm>
          <a:prstGeom prst="accentBorderCallout1">
            <a:avLst>
              <a:gd name="adj1" fmla="val 49276"/>
              <a:gd name="adj2" fmla="val -3913"/>
              <a:gd name="adj3" fmla="val 119926"/>
              <a:gd name="adj4" fmla="val -83444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Поле пошуку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36" name="Прямокутник 35">
            <a:extLst>
              <a:ext uri="{FF2B5EF4-FFF2-40B4-BE49-F238E27FC236}">
                <a16:creationId xmlns:a16="http://schemas.microsoft.com/office/drawing/2014/main" id="{7882E061-B3C2-4F38-9A3E-4F511BAC27E2}"/>
              </a:ext>
            </a:extLst>
          </p:cNvPr>
          <p:cNvSpPr/>
          <p:nvPr/>
        </p:nvSpPr>
        <p:spPr>
          <a:xfrm>
            <a:off x="3071664" y="1953098"/>
            <a:ext cx="3600400" cy="251766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7" name="Виноска: лінія з границею та рискою 36">
            <a:extLst>
              <a:ext uri="{FF2B5EF4-FFF2-40B4-BE49-F238E27FC236}">
                <a16:creationId xmlns:a16="http://schemas.microsoft.com/office/drawing/2014/main" id="{E38E6DDA-60FE-4D55-84F8-5D63EABC41C0}"/>
              </a:ext>
            </a:extLst>
          </p:cNvPr>
          <p:cNvSpPr/>
          <p:nvPr/>
        </p:nvSpPr>
        <p:spPr>
          <a:xfrm>
            <a:off x="9120334" y="3226438"/>
            <a:ext cx="2872517" cy="965522"/>
          </a:xfrm>
          <a:prstGeom prst="accentBorderCallout1">
            <a:avLst>
              <a:gd name="adj1" fmla="val 49276"/>
              <a:gd name="adj2" fmla="val -3913"/>
              <a:gd name="adj3" fmla="val 49606"/>
              <a:gd name="adj4" fmla="val -1335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Результати пошуку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F6956E5C-D887-4DB1-A6C4-B37F4ADAE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102" y="5141324"/>
            <a:ext cx="6049219" cy="47631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F223E37-000E-40A6-997F-6B9729337A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629"/>
          <a:stretch/>
        </p:blipFill>
        <p:spPr>
          <a:xfrm>
            <a:off x="974486" y="5933543"/>
            <a:ext cx="6040835" cy="476316"/>
          </a:xfrm>
          <a:prstGeom prst="rect">
            <a:avLst/>
          </a:prstGeom>
        </p:spPr>
      </p:pic>
      <p:sp>
        <p:nvSpPr>
          <p:cNvPr id="39" name="Виноска: лінія з границею та рискою 38">
            <a:extLst>
              <a:ext uri="{FF2B5EF4-FFF2-40B4-BE49-F238E27FC236}">
                <a16:creationId xmlns:a16="http://schemas.microsoft.com/office/drawing/2014/main" id="{D24574DE-0F99-4A80-B4F7-1AF6FC5744F0}"/>
              </a:ext>
            </a:extLst>
          </p:cNvPr>
          <p:cNvSpPr/>
          <p:nvPr/>
        </p:nvSpPr>
        <p:spPr>
          <a:xfrm>
            <a:off x="7608168" y="5085185"/>
            <a:ext cx="4374377" cy="1269330"/>
          </a:xfrm>
          <a:prstGeom prst="accentBorderCallout1">
            <a:avLst>
              <a:gd name="adj1" fmla="val 49276"/>
              <a:gd name="adj2" fmla="val -3913"/>
              <a:gd name="adj3" fmla="val 50149"/>
              <a:gd name="adj4" fmla="val -1084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>
                <a:ln w="12700">
                  <a:solidFill>
                    <a:schemeClr val="tx1"/>
                  </a:solidFill>
                </a:ln>
                <a:latin typeface="Fixel"/>
              </a:rPr>
              <a:t>Проставлення відмітки </a:t>
            </a:r>
            <a:r>
              <a:rPr lang="uk-UA" sz="1400" i="1" dirty="0">
                <a:ln w="12700">
                  <a:solidFill>
                    <a:schemeClr val="tx1"/>
                  </a:solidFill>
                </a:ln>
                <a:latin typeface="Fixel"/>
              </a:rPr>
              <a:t>«шукати скрізь»</a:t>
            </a:r>
            <a:r>
              <a:rPr lang="uk-UA" sz="1400" dirty="0">
                <a:ln w="12700">
                  <a:solidFill>
                    <a:schemeClr val="tx1"/>
                  </a:solidFill>
                </a:ln>
                <a:latin typeface="Fixel"/>
              </a:rPr>
              <a:t> активує пошук за ключовим словом/фразою (прізвище декларанта, населений пункт тощо) по всьому вмісту документа</a:t>
            </a:r>
            <a:endParaRPr lang="LID4096" sz="1400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40" name="Прямокутник 39">
            <a:extLst>
              <a:ext uri="{FF2B5EF4-FFF2-40B4-BE49-F238E27FC236}">
                <a16:creationId xmlns:a16="http://schemas.microsoft.com/office/drawing/2014/main" id="{6F58F3AF-B7F8-425F-A7F9-5B90DE38CA73}"/>
              </a:ext>
            </a:extLst>
          </p:cNvPr>
          <p:cNvSpPr/>
          <p:nvPr/>
        </p:nvSpPr>
        <p:spPr>
          <a:xfrm>
            <a:off x="907586" y="5085184"/>
            <a:ext cx="6196526" cy="1368151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94901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Статистичні дані – можливість отримати кількість документів за обраними параметрами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1836130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1830171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82BD27-400B-43D0-82E4-AB6C0C2A5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757" y="1458185"/>
            <a:ext cx="8142277" cy="2093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E7FF3006-38F6-4D63-B07B-D617A641C50C}"/>
              </a:ext>
            </a:extLst>
          </p:cNvPr>
          <p:cNvSpPr/>
          <p:nvPr/>
        </p:nvSpPr>
        <p:spPr>
          <a:xfrm>
            <a:off x="1132137" y="2092202"/>
            <a:ext cx="8055516" cy="360040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9" name="Виноска: лінія з границею та рискою 18">
            <a:extLst>
              <a:ext uri="{FF2B5EF4-FFF2-40B4-BE49-F238E27FC236}">
                <a16:creationId xmlns:a16="http://schemas.microsoft.com/office/drawing/2014/main" id="{E56408B4-A946-4EDA-BB4E-FABB27F45E16}"/>
              </a:ext>
            </a:extLst>
          </p:cNvPr>
          <p:cNvSpPr/>
          <p:nvPr/>
        </p:nvSpPr>
        <p:spPr>
          <a:xfrm>
            <a:off x="9480376" y="1552142"/>
            <a:ext cx="2512477" cy="720080"/>
          </a:xfrm>
          <a:prstGeom prst="accentBorderCallout1">
            <a:avLst>
              <a:gd name="adj1" fmla="val 49276"/>
              <a:gd name="adj2" fmla="val -3913"/>
              <a:gd name="adj3" fmla="val 86858"/>
              <a:gd name="adj4" fmla="val -15188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Фільтри формування статистичних даних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4" name="Стрілка: униз 3">
            <a:extLst>
              <a:ext uri="{FF2B5EF4-FFF2-40B4-BE49-F238E27FC236}">
                <a16:creationId xmlns:a16="http://schemas.microsoft.com/office/drawing/2014/main" id="{5D77D576-DE9A-492A-9C1A-78D6651C3928}"/>
              </a:ext>
            </a:extLst>
          </p:cNvPr>
          <p:cNvSpPr/>
          <p:nvPr/>
        </p:nvSpPr>
        <p:spPr>
          <a:xfrm rot="18925668">
            <a:off x="7336839" y="904989"/>
            <a:ext cx="288032" cy="57606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4919675-0CDE-415D-8F7B-A41AB43C8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84" y="3829147"/>
            <a:ext cx="8142277" cy="2751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Виноска: лінія з границею та рискою 22">
            <a:extLst>
              <a:ext uri="{FF2B5EF4-FFF2-40B4-BE49-F238E27FC236}">
                <a16:creationId xmlns:a16="http://schemas.microsoft.com/office/drawing/2014/main" id="{8735B382-A6E8-4120-AC00-9971648C2BED}"/>
              </a:ext>
            </a:extLst>
          </p:cNvPr>
          <p:cNvSpPr/>
          <p:nvPr/>
        </p:nvSpPr>
        <p:spPr>
          <a:xfrm>
            <a:off x="9509802" y="3191366"/>
            <a:ext cx="2512477" cy="885705"/>
          </a:xfrm>
          <a:prstGeom prst="accentBorderCallout1">
            <a:avLst>
              <a:gd name="adj1" fmla="val 49276"/>
              <a:gd name="adj2" fmla="val -3913"/>
              <a:gd name="adj3" fmla="val 75015"/>
              <a:gd name="adj4" fmla="val -298994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Приклад обрання параметрів фільтра по виду декларації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24" name="Прямокутник 23">
            <a:extLst>
              <a:ext uri="{FF2B5EF4-FFF2-40B4-BE49-F238E27FC236}">
                <a16:creationId xmlns:a16="http://schemas.microsoft.com/office/drawing/2014/main" id="{D562FAFC-154C-4EB1-9BDD-FAAF07422B80}"/>
              </a:ext>
            </a:extLst>
          </p:cNvPr>
          <p:cNvSpPr/>
          <p:nvPr/>
        </p:nvSpPr>
        <p:spPr>
          <a:xfrm>
            <a:off x="1088757" y="3816571"/>
            <a:ext cx="974795" cy="1749801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5" name="Виноска: лінія з границею та рискою 24">
            <a:extLst>
              <a:ext uri="{FF2B5EF4-FFF2-40B4-BE49-F238E27FC236}">
                <a16:creationId xmlns:a16="http://schemas.microsoft.com/office/drawing/2014/main" id="{222598C6-1D01-4522-B9AC-91AAD0708E77}"/>
              </a:ext>
            </a:extLst>
          </p:cNvPr>
          <p:cNvSpPr/>
          <p:nvPr/>
        </p:nvSpPr>
        <p:spPr>
          <a:xfrm>
            <a:off x="9509802" y="4256219"/>
            <a:ext cx="2512477" cy="885705"/>
          </a:xfrm>
          <a:prstGeom prst="accentBorderCallout1">
            <a:avLst>
              <a:gd name="adj1" fmla="val 49276"/>
              <a:gd name="adj2" fmla="val -3913"/>
              <a:gd name="adj3" fmla="val 70051"/>
              <a:gd name="adj4" fmla="val -12227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Обрані параметри за якими сформовано статистику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26" name="Прямокутник 25">
            <a:extLst>
              <a:ext uri="{FF2B5EF4-FFF2-40B4-BE49-F238E27FC236}">
                <a16:creationId xmlns:a16="http://schemas.microsoft.com/office/drawing/2014/main" id="{500D8D6F-CFA4-4A33-B81B-D239CCE08FCA}"/>
              </a:ext>
            </a:extLst>
          </p:cNvPr>
          <p:cNvSpPr/>
          <p:nvPr/>
        </p:nvSpPr>
        <p:spPr>
          <a:xfrm>
            <a:off x="3791744" y="4797152"/>
            <a:ext cx="2736304" cy="1389761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7" name="Виноска: лінія з границею та рискою 26">
            <a:extLst>
              <a:ext uri="{FF2B5EF4-FFF2-40B4-BE49-F238E27FC236}">
                <a16:creationId xmlns:a16="http://schemas.microsoft.com/office/drawing/2014/main" id="{D0888B39-D3DF-48B4-8220-F3D04D9C3634}"/>
              </a:ext>
            </a:extLst>
          </p:cNvPr>
          <p:cNvSpPr/>
          <p:nvPr/>
        </p:nvSpPr>
        <p:spPr>
          <a:xfrm>
            <a:off x="9509802" y="5321072"/>
            <a:ext cx="2512477" cy="885705"/>
          </a:xfrm>
          <a:prstGeom prst="accentBorderCallout1">
            <a:avLst>
              <a:gd name="adj1" fmla="val 49276"/>
              <a:gd name="adj2" fmla="val -3913"/>
              <a:gd name="adj3" fmla="val 107774"/>
              <a:gd name="adj4" fmla="val -15796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Результат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29" name="Прямокутник 28">
            <a:extLst>
              <a:ext uri="{FF2B5EF4-FFF2-40B4-BE49-F238E27FC236}">
                <a16:creationId xmlns:a16="http://schemas.microsoft.com/office/drawing/2014/main" id="{FF04AFF3-5205-48FF-9111-78C38A96EE4D}"/>
              </a:ext>
            </a:extLst>
          </p:cNvPr>
          <p:cNvSpPr/>
          <p:nvPr/>
        </p:nvSpPr>
        <p:spPr>
          <a:xfrm>
            <a:off x="3935760" y="6206777"/>
            <a:ext cx="1584176" cy="132536"/>
          </a:xfrm>
          <a:prstGeom prst="rect">
            <a:avLst/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62523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pi Icon #214943 - Free Icons Library">
            <a:extLst>
              <a:ext uri="{FF2B5EF4-FFF2-40B4-BE49-F238E27FC236}">
                <a16:creationId xmlns:a16="http://schemas.microsoft.com/office/drawing/2014/main" id="{FD1314DB-84B6-4E5E-8449-3011B8468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 trans="0" pencilSize="58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4163079"/>
            <a:ext cx="3745148" cy="2496765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Публічний </a:t>
            </a:r>
            <a:r>
              <a:rPr lang="en-US" sz="2400" dirty="0">
                <a:latin typeface="Fixel"/>
              </a:rPr>
              <a:t>API</a:t>
            </a:r>
            <a:r>
              <a:rPr lang="ru-RU" sz="2400" dirty="0">
                <a:latin typeface="Fixel"/>
              </a:rPr>
              <a:t> - </a:t>
            </a:r>
            <a:r>
              <a:rPr lang="uk-UA" sz="2400" dirty="0">
                <a:latin typeface="Fixel"/>
              </a:rPr>
              <a:t>актуальний повний стан реєстру на поточний момент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1836130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1830171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1" name="Google Shape;59;p2">
            <a:extLst>
              <a:ext uri="{FF2B5EF4-FFF2-40B4-BE49-F238E27FC236}">
                <a16:creationId xmlns:a16="http://schemas.microsoft.com/office/drawing/2014/main" id="{18462DEB-88E0-49B0-9C08-29655DCCA809}"/>
              </a:ext>
            </a:extLst>
          </p:cNvPr>
          <p:cNvSpPr txBox="1"/>
          <p:nvPr/>
        </p:nvSpPr>
        <p:spPr>
          <a:xfrm>
            <a:off x="1403938" y="2007105"/>
            <a:ext cx="3037434" cy="457216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{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“data”: [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{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  "</a:t>
            </a:r>
            <a:r>
              <a:rPr lang="en-GB" sz="1400" dirty="0" err="1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declaration_type</a:t>
            </a:r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": 0,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  "</a:t>
            </a:r>
            <a:r>
              <a:rPr lang="en-GB" sz="1400" dirty="0" err="1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declaration_year</a:t>
            </a:r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": 2025,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  "id": "00000000",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  "options":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    {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      "</a:t>
            </a:r>
            <a:r>
              <a:rPr lang="en-GB" sz="1400" dirty="0" err="1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has_changed_version</a:t>
            </a:r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": 0,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      "</a:t>
            </a:r>
            <a:r>
              <a:rPr lang="en-GB" sz="1400" dirty="0" err="1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auto_full_check</a:t>
            </a:r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": 0,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      ... 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    },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  ...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  "</a:t>
            </a:r>
            <a:r>
              <a:rPr lang="en-GB" sz="1400" dirty="0" err="1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user_declarant_id</a:t>
            </a:r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": 1234567,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},..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],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”count”: 100,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“notice”: ”...”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}</a:t>
            </a:r>
            <a:endParaRPr lang="uk-UA" sz="1400" dirty="0">
              <a:solidFill>
                <a:schemeClr val="bg1">
                  <a:lumMod val="95000"/>
                </a:schemeClr>
              </a:solidFill>
              <a:latin typeface="Fixel"/>
              <a:cs typeface="Consolas" panose="020B0609020204030204" pitchFamily="49" charset="0"/>
            </a:endParaRPr>
          </a:p>
        </p:txBody>
      </p:sp>
      <p:graphicFrame>
        <p:nvGraphicFramePr>
          <p:cNvPr id="22" name="Таблиця 21">
            <a:extLst>
              <a:ext uri="{FF2B5EF4-FFF2-40B4-BE49-F238E27FC236}">
                <a16:creationId xmlns:a16="http://schemas.microsoft.com/office/drawing/2014/main" id="{E33A4D44-42E4-47E3-B6EC-27DD584BF0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425047"/>
              </p:ext>
            </p:extLst>
          </p:nvPr>
        </p:nvGraphicFramePr>
        <p:xfrm>
          <a:off x="4577557" y="2007106"/>
          <a:ext cx="6459167" cy="4532165"/>
        </p:xfrm>
        <a:graphic>
          <a:graphicData uri="http://schemas.openxmlformats.org/drawingml/2006/table">
            <a:tbl>
              <a:tblPr firstCol="1" bandRow="1">
                <a:tableStyleId>{72833802-FEF1-4C79-8D5D-14CF1EAF98D9}</a:tableStyleId>
              </a:tblPr>
              <a:tblGrid>
                <a:gridCol w="2832949">
                  <a:extLst>
                    <a:ext uri="{9D8B030D-6E8A-4147-A177-3AD203B41FA5}">
                      <a16:colId xmlns:a16="http://schemas.microsoft.com/office/drawing/2014/main" val="3910780272"/>
                    </a:ext>
                  </a:extLst>
                </a:gridCol>
                <a:gridCol w="3626218">
                  <a:extLst>
                    <a:ext uri="{9D8B030D-6E8A-4147-A177-3AD203B41FA5}">
                      <a16:colId xmlns:a16="http://schemas.microsoft.com/office/drawing/2014/main" val="1693934395"/>
                    </a:ext>
                  </a:extLst>
                </a:gridCol>
              </a:tblGrid>
              <a:tr h="3442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Fixel"/>
                        </a:rPr>
                        <a:t>id</a:t>
                      </a:r>
                      <a:r>
                        <a:rPr lang="uk-UA" sz="1600" dirty="0">
                          <a:latin typeface="Fixel"/>
                        </a:rPr>
                        <a:t> (</a:t>
                      </a:r>
                      <a:r>
                        <a:rPr lang="en-US" sz="1600" dirty="0" err="1">
                          <a:latin typeface="Fixel"/>
                        </a:rPr>
                        <a:t>guid</a:t>
                      </a:r>
                      <a:r>
                        <a:rPr lang="uk-UA" sz="1600" dirty="0">
                          <a:latin typeface="Fixel"/>
                        </a:rPr>
                        <a:t>)</a:t>
                      </a:r>
                      <a:r>
                        <a:rPr lang="en-US" sz="1600" dirty="0">
                          <a:latin typeface="Fixel"/>
                        </a:rPr>
                        <a:t>:</a:t>
                      </a:r>
                      <a:endParaRPr lang="uk-UA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Fix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Fixel"/>
                        </a:rPr>
                        <a:t>id </a:t>
                      </a:r>
                      <a:r>
                        <a:rPr lang="uk-UA" sz="1600" dirty="0">
                          <a:latin typeface="Fixel"/>
                        </a:rPr>
                        <a:t>документа</a:t>
                      </a:r>
                      <a:endParaRPr lang="uk-UA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Fixe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847812"/>
                  </a:ext>
                </a:extLst>
              </a:tr>
              <a:tr h="5375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>
                          <a:latin typeface="Fixel"/>
                        </a:rPr>
                        <a:t>user_declarant_id</a:t>
                      </a:r>
                      <a:r>
                        <a:rPr lang="en-US" sz="1600" dirty="0">
                          <a:latin typeface="Fixel"/>
                        </a:rPr>
                        <a:t> (num):</a:t>
                      </a:r>
                      <a:r>
                        <a:rPr lang="uk-UA" sz="1600" dirty="0">
                          <a:latin typeface="Fixel"/>
                        </a:rPr>
                        <a:t> </a:t>
                      </a:r>
                      <a:endParaRPr lang="uk-UA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Fix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>
                          <a:latin typeface="Fixel"/>
                        </a:rPr>
                        <a:t>внутрішній </a:t>
                      </a:r>
                      <a:r>
                        <a:rPr lang="en-US" sz="1600" dirty="0">
                          <a:latin typeface="Fixel"/>
                        </a:rPr>
                        <a:t>id </a:t>
                      </a:r>
                      <a:r>
                        <a:rPr lang="uk-UA" sz="1600" dirty="0">
                          <a:latin typeface="Fixel"/>
                        </a:rPr>
                        <a:t>декларанта</a:t>
                      </a:r>
                      <a:endParaRPr lang="uk-UA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Fixe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817368"/>
                  </a:ext>
                </a:extLst>
              </a:tr>
              <a:tr h="5375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>
                          <a:latin typeface="Fixel"/>
                        </a:rPr>
                        <a:t>has_changed_version</a:t>
                      </a:r>
                      <a:r>
                        <a:rPr lang="uk-UA" sz="1600" dirty="0">
                          <a:latin typeface="Fixel"/>
                        </a:rPr>
                        <a:t> (</a:t>
                      </a:r>
                      <a:r>
                        <a:rPr lang="en-US" sz="1600" dirty="0">
                          <a:latin typeface="Fixel"/>
                        </a:rPr>
                        <a:t>[0,1]</a:t>
                      </a:r>
                      <a:r>
                        <a:rPr lang="uk-UA" sz="1600" dirty="0">
                          <a:latin typeface="Fixel"/>
                        </a:rPr>
                        <a:t>)</a:t>
                      </a:r>
                      <a:r>
                        <a:rPr lang="en-US" sz="1600" dirty="0">
                          <a:latin typeface="Fixel"/>
                        </a:rPr>
                        <a:t>:</a:t>
                      </a:r>
                      <a:endParaRPr lang="uk-UA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Fix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>
                          <a:latin typeface="Fixel"/>
                        </a:rPr>
                        <a:t>наявність виправленої версії</a:t>
                      </a:r>
                      <a:endParaRPr lang="uk-UA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Fixe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713617"/>
                  </a:ext>
                </a:extLst>
              </a:tr>
              <a:tr h="5375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>
                          <a:latin typeface="Fixel"/>
                        </a:rPr>
                        <a:t>declaration_year</a:t>
                      </a:r>
                      <a:r>
                        <a:rPr lang="en-US" sz="1600" dirty="0">
                          <a:latin typeface="Fixel"/>
                        </a:rPr>
                        <a:t>  (num):</a:t>
                      </a:r>
                      <a:endParaRPr lang="uk-UA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Fix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>
                          <a:latin typeface="Fixel"/>
                        </a:rPr>
                        <a:t>звітний рік</a:t>
                      </a:r>
                      <a:endParaRPr lang="uk-UA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Fixe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4750425"/>
                  </a:ext>
                </a:extLst>
              </a:tr>
              <a:tr h="18728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>
                          <a:latin typeface="Fixel"/>
                        </a:rPr>
                        <a:t>declaration_type</a:t>
                      </a:r>
                      <a:r>
                        <a:rPr lang="en-US" sz="1600" dirty="0">
                          <a:latin typeface="Fixel"/>
                        </a:rPr>
                        <a:t> ([0,1,2,3,4]):</a:t>
                      </a:r>
                      <a:endParaRPr lang="uk-UA" sz="1600" dirty="0">
                        <a:latin typeface="Fixe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Fix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600" dirty="0">
                          <a:latin typeface="Fixel"/>
                        </a:rPr>
                        <a:t>0: повідомлення про суттєві зміни в майновому стані</a:t>
                      </a:r>
                    </a:p>
                    <a:p>
                      <a:pPr lvl="0">
                        <a:lnSpc>
                          <a:spcPct val="115000"/>
                        </a:lnSpc>
                      </a:pPr>
                      <a:r>
                        <a:rPr lang="uk-UA" sz="1600" dirty="0">
                          <a:latin typeface="Fixel"/>
                        </a:rPr>
                        <a:t>1: щорічна декларація</a:t>
                      </a:r>
                    </a:p>
                    <a:p>
                      <a:pPr lvl="0">
                        <a:lnSpc>
                          <a:spcPct val="115000"/>
                        </a:lnSpc>
                      </a:pPr>
                      <a:r>
                        <a:rPr lang="uk-UA" sz="1600" dirty="0">
                          <a:latin typeface="Fixel"/>
                        </a:rPr>
                        <a:t>2: декларація при звільненні  </a:t>
                      </a:r>
                    </a:p>
                    <a:p>
                      <a:pPr lvl="0">
                        <a:lnSpc>
                          <a:spcPct val="115000"/>
                        </a:lnSpc>
                      </a:pPr>
                      <a:r>
                        <a:rPr lang="uk-UA" sz="1600" dirty="0">
                          <a:latin typeface="Fixel"/>
                        </a:rPr>
                        <a:t>3: щорічна декларація (після звільнення)</a:t>
                      </a:r>
                    </a:p>
                    <a:p>
                      <a:pPr lvl="0">
                        <a:lnSpc>
                          <a:spcPct val="115000"/>
                        </a:lnSpc>
                      </a:pPr>
                      <a:r>
                        <a:rPr lang="uk-UA" sz="1600" dirty="0">
                          <a:latin typeface="Fixel"/>
                        </a:rPr>
                        <a:t>4: кандидата на посаду  </a:t>
                      </a:r>
                      <a:endParaRPr lang="uk-UA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Fixe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6352883"/>
                  </a:ext>
                </a:extLst>
              </a:tr>
              <a:tr h="5375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>
                          <a:latin typeface="Fixel"/>
                        </a:rPr>
                        <a:t>auto_full_check</a:t>
                      </a:r>
                      <a:r>
                        <a:rPr lang="en-US" sz="1600" dirty="0">
                          <a:latin typeface="Fixel"/>
                        </a:rPr>
                        <a:t>:  ([0,1]):</a:t>
                      </a:r>
                      <a:endParaRPr lang="uk-UA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Fix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>
                          <a:latin typeface="Fixel"/>
                        </a:rPr>
                        <a:t>індикатор </a:t>
                      </a:r>
                      <a:r>
                        <a:rPr lang="uk-UA" sz="1600" dirty="0" err="1">
                          <a:latin typeface="Fixel"/>
                        </a:rPr>
                        <a:t>автоперевірки</a:t>
                      </a:r>
                      <a:endParaRPr lang="uk-UA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Fixe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7459593"/>
                  </a:ext>
                </a:extLst>
              </a:tr>
            </a:tbl>
          </a:graphicData>
        </a:graphic>
      </p:graphicFrame>
      <p:sp>
        <p:nvSpPr>
          <p:cNvPr id="9" name="Google Shape;59;p2">
            <a:extLst>
              <a:ext uri="{FF2B5EF4-FFF2-40B4-BE49-F238E27FC236}">
                <a16:creationId xmlns:a16="http://schemas.microsoft.com/office/drawing/2014/main" id="{4E1B1CC5-75E3-40C2-A304-F38A947EE946}"/>
              </a:ext>
            </a:extLst>
          </p:cNvPr>
          <p:cNvSpPr txBox="1"/>
          <p:nvPr/>
        </p:nvSpPr>
        <p:spPr>
          <a:xfrm>
            <a:off x="1397850" y="978962"/>
            <a:ext cx="5921910" cy="812096"/>
          </a:xfrm>
          <a:prstGeom prst="roundRect">
            <a:avLst>
              <a:gd name="adj" fmla="val 9479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2000" b="1" dirty="0">
                <a:solidFill>
                  <a:srgbClr val="00B050"/>
                </a:solidFill>
                <a:latin typeface="Fixel"/>
              </a:rPr>
              <a:t>GET</a:t>
            </a:r>
            <a:r>
              <a:rPr lang="en-US" sz="2000" dirty="0">
                <a:latin typeface="Fixel"/>
              </a:rPr>
              <a:t> https://public-api.nazk.gov.ua/v2/documents/list </a:t>
            </a:r>
          </a:p>
          <a:p>
            <a:pPr lvl="0"/>
            <a:r>
              <a:rPr lang="en-US" sz="2000" dirty="0">
                <a:latin typeface="Fixel"/>
              </a:rPr>
              <a:t>? </a:t>
            </a:r>
            <a:r>
              <a:rPr lang="en-US" sz="2000" dirty="0" err="1">
                <a:latin typeface="Fixel"/>
              </a:rPr>
              <a:t>user_declarant_id</a:t>
            </a:r>
            <a:r>
              <a:rPr lang="en-US" sz="2000" dirty="0">
                <a:latin typeface="Fixel"/>
              </a:rPr>
              <a:t>=[1..2 000 000]</a:t>
            </a:r>
            <a:r>
              <a:rPr lang="uk-UA" sz="2000" dirty="0">
                <a:latin typeface="Fixel"/>
              </a:rPr>
              <a:t> </a:t>
            </a:r>
            <a:endParaRPr lang="en-US" sz="2000" dirty="0">
              <a:latin typeface="Fixel"/>
            </a:endParaRPr>
          </a:p>
        </p:txBody>
      </p:sp>
    </p:spTree>
    <p:extLst>
      <p:ext uri="{BB962C8B-B14F-4D97-AF65-F5344CB8AC3E}">
        <p14:creationId xmlns:p14="http://schemas.microsoft.com/office/powerpoint/2010/main" val="2316953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992" y="116632"/>
            <a:ext cx="10515600" cy="685713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Публічний </a:t>
            </a:r>
            <a:r>
              <a:rPr lang="en-US" sz="2400" dirty="0">
                <a:latin typeface="Fixel"/>
              </a:rPr>
              <a:t>API</a:t>
            </a:r>
            <a:r>
              <a:rPr lang="ru-RU" sz="2400" dirty="0">
                <a:latin typeface="Fixel"/>
              </a:rPr>
              <a:t> - </a:t>
            </a:r>
            <a:r>
              <a:rPr lang="uk-UA" sz="2400" dirty="0">
                <a:latin typeface="Fixel"/>
              </a:rPr>
              <a:t>актуальний повний стан реєстру на поточний момент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1836130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1830171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Google Shape;59;p2">
            <a:extLst>
              <a:ext uri="{FF2B5EF4-FFF2-40B4-BE49-F238E27FC236}">
                <a16:creationId xmlns:a16="http://schemas.microsoft.com/office/drawing/2014/main" id="{FFC1537E-C434-49BF-AF13-B9D0A28D1CD2}"/>
              </a:ext>
            </a:extLst>
          </p:cNvPr>
          <p:cNvSpPr txBox="1"/>
          <p:nvPr/>
        </p:nvSpPr>
        <p:spPr>
          <a:xfrm>
            <a:off x="3353300" y="1925896"/>
            <a:ext cx="5819545" cy="704232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uk-UA" sz="3200" b="1" kern="0" dirty="0">
                <a:solidFill>
                  <a:srgbClr val="000000"/>
                </a:solidFill>
                <a:latin typeface="Fixel"/>
                <a:cs typeface="Arial"/>
                <a:sym typeface="Arial"/>
              </a:rPr>
              <a:t>Можливі відповіді</a:t>
            </a:r>
            <a:r>
              <a:rPr lang="en-US" sz="3200" b="1" kern="0" dirty="0">
                <a:solidFill>
                  <a:srgbClr val="000000"/>
                </a:solidFill>
                <a:latin typeface="Fixel"/>
                <a:cs typeface="Arial"/>
                <a:sym typeface="Arial"/>
              </a:rPr>
              <a:t> </a:t>
            </a:r>
            <a:r>
              <a:rPr lang="uk-UA" sz="3200" b="1" kern="0" dirty="0">
                <a:solidFill>
                  <a:srgbClr val="000000"/>
                </a:solidFill>
                <a:latin typeface="Fixel"/>
                <a:cs typeface="Arial"/>
                <a:sym typeface="Arial"/>
              </a:rPr>
              <a:t>та помилки:</a:t>
            </a:r>
          </a:p>
        </p:txBody>
      </p:sp>
      <p:pic>
        <p:nvPicPr>
          <p:cNvPr id="9" name="Picture 2" descr="7,900+ Error Ok Stock Photos, Pictures &amp; Royalty-Free Images - iStock">
            <a:extLst>
              <a:ext uri="{FF2B5EF4-FFF2-40B4-BE49-F238E27FC236}">
                <a16:creationId xmlns:a16="http://schemas.microsoft.com/office/drawing/2014/main" id="{10AED177-F689-4F25-AD06-DBD2B21F2E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78"/>
          <a:stretch/>
        </p:blipFill>
        <p:spPr bwMode="auto">
          <a:xfrm>
            <a:off x="1217830" y="3159727"/>
            <a:ext cx="413674" cy="42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7,900+ Error Ok Stock Photos, Pictures &amp; Royalty-Free Images - iStock">
            <a:extLst>
              <a:ext uri="{FF2B5EF4-FFF2-40B4-BE49-F238E27FC236}">
                <a16:creationId xmlns:a16="http://schemas.microsoft.com/office/drawing/2014/main" id="{6839C03D-A402-4C7A-9E7A-0A8DA57290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8"/>
          <a:stretch/>
        </p:blipFill>
        <p:spPr bwMode="auto">
          <a:xfrm>
            <a:off x="6340519" y="3073611"/>
            <a:ext cx="477586" cy="49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59;p2">
            <a:extLst>
              <a:ext uri="{FF2B5EF4-FFF2-40B4-BE49-F238E27FC236}">
                <a16:creationId xmlns:a16="http://schemas.microsoft.com/office/drawing/2014/main" id="{7EC0144F-E0F8-4790-B879-DF05EB14D796}"/>
              </a:ext>
            </a:extLst>
          </p:cNvPr>
          <p:cNvSpPr txBox="1"/>
          <p:nvPr/>
        </p:nvSpPr>
        <p:spPr>
          <a:xfrm>
            <a:off x="1770112" y="3059506"/>
            <a:ext cx="2813720" cy="375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en-US" sz="2400" b="1" kern="0" dirty="0">
                <a:solidFill>
                  <a:srgbClr val="FF0000"/>
                </a:solidFill>
                <a:latin typeface="Fixel"/>
                <a:cs typeface="Consolas" panose="020B0609020204030204" pitchFamily="49" charset="0"/>
                <a:sym typeface="Arial"/>
              </a:rPr>
              <a:t>{error: 1234567}</a:t>
            </a:r>
            <a:endParaRPr lang="uk-UA" sz="2400" b="1" kern="0" dirty="0">
              <a:solidFill>
                <a:srgbClr val="FF0000"/>
              </a:solidFill>
              <a:latin typeface="Fixel"/>
              <a:cs typeface="Consolas" panose="020B0609020204030204" pitchFamily="49" charset="0"/>
              <a:sym typeface="Arial"/>
            </a:endParaRPr>
          </a:p>
        </p:txBody>
      </p:sp>
      <p:sp>
        <p:nvSpPr>
          <p:cNvPr id="12" name="Google Shape;59;p2">
            <a:extLst>
              <a:ext uri="{FF2B5EF4-FFF2-40B4-BE49-F238E27FC236}">
                <a16:creationId xmlns:a16="http://schemas.microsoft.com/office/drawing/2014/main" id="{8724656E-A7A3-4CED-9B2C-E6FB8C57A97F}"/>
              </a:ext>
            </a:extLst>
          </p:cNvPr>
          <p:cNvSpPr txBox="1"/>
          <p:nvPr/>
        </p:nvSpPr>
        <p:spPr>
          <a:xfrm>
            <a:off x="1770112" y="3537350"/>
            <a:ext cx="3453303" cy="917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uk-UA" sz="1700" kern="0" dirty="0">
                <a:solidFill>
                  <a:srgbClr val="000000"/>
                </a:solidFill>
                <a:latin typeface="Fixel"/>
                <a:cs typeface="Arial"/>
                <a:sym typeface="Arial"/>
              </a:rPr>
              <a:t>логічна невідновлювана помилка – перевірити параметри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54F6502F-03B4-41D5-87A5-F9EB2EF83611}"/>
              </a:ext>
            </a:extLst>
          </p:cNvPr>
          <p:cNvSpPr/>
          <p:nvPr/>
        </p:nvSpPr>
        <p:spPr>
          <a:xfrm>
            <a:off x="1770112" y="4557241"/>
            <a:ext cx="2122697" cy="492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uk-UA" sz="2400" b="1" kern="0" dirty="0">
                <a:solidFill>
                  <a:srgbClr val="FF0000"/>
                </a:solidFill>
                <a:latin typeface="Fixel"/>
                <a:cs typeface="Consolas" panose="020B0609020204030204" pitchFamily="49" charset="0"/>
                <a:sym typeface="Arial"/>
              </a:rPr>
              <a:t>помилки </a:t>
            </a:r>
            <a:r>
              <a:rPr lang="en-US" sz="2400" b="1" kern="0" dirty="0">
                <a:solidFill>
                  <a:srgbClr val="FF0000"/>
                </a:solidFill>
                <a:latin typeface="Fixel"/>
                <a:cs typeface="Consolas" panose="020B0609020204030204" pitchFamily="49" charset="0"/>
                <a:sym typeface="Arial"/>
              </a:rPr>
              <a:t>HTTP</a:t>
            </a:r>
            <a:endParaRPr lang="uk-UA" sz="2400" b="1" kern="0" dirty="0">
              <a:solidFill>
                <a:srgbClr val="FF0000"/>
              </a:solidFill>
              <a:latin typeface="Fixel"/>
              <a:cs typeface="Consolas" panose="020B0609020204030204" pitchFamily="49" charset="0"/>
              <a:sym typeface="Arial"/>
            </a:endParaRPr>
          </a:p>
        </p:txBody>
      </p:sp>
      <p:sp>
        <p:nvSpPr>
          <p:cNvPr id="14" name="Google Shape;59;p2">
            <a:extLst>
              <a:ext uri="{FF2B5EF4-FFF2-40B4-BE49-F238E27FC236}">
                <a16:creationId xmlns:a16="http://schemas.microsoft.com/office/drawing/2014/main" id="{6D8D0E5E-8E0D-479E-A011-5354E573DF76}"/>
              </a:ext>
            </a:extLst>
          </p:cNvPr>
          <p:cNvSpPr txBox="1"/>
          <p:nvPr/>
        </p:nvSpPr>
        <p:spPr>
          <a:xfrm>
            <a:off x="1770112" y="4915664"/>
            <a:ext cx="3667312" cy="375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uk-UA" sz="1700" kern="0" dirty="0">
                <a:solidFill>
                  <a:srgbClr val="000000"/>
                </a:solidFill>
                <a:latin typeface="Fixel"/>
                <a:cs typeface="Arial"/>
                <a:sym typeface="Arial"/>
              </a:rPr>
              <a:t>мережева відновлювана помилка – пауза та повторити запит</a:t>
            </a:r>
          </a:p>
        </p:txBody>
      </p:sp>
      <p:pic>
        <p:nvPicPr>
          <p:cNvPr id="15" name="Picture 2" descr="7,900+ Error Ok Stock Photos, Pictures &amp; Royalty-Free Images - iStock">
            <a:extLst>
              <a:ext uri="{FF2B5EF4-FFF2-40B4-BE49-F238E27FC236}">
                <a16:creationId xmlns:a16="http://schemas.microsoft.com/office/drawing/2014/main" id="{D9F8E4D0-1994-4F8B-A936-B09B8E688C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78"/>
          <a:stretch/>
        </p:blipFill>
        <p:spPr bwMode="auto">
          <a:xfrm>
            <a:off x="1217830" y="4702232"/>
            <a:ext cx="413674" cy="42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59;p2">
            <a:extLst>
              <a:ext uri="{FF2B5EF4-FFF2-40B4-BE49-F238E27FC236}">
                <a16:creationId xmlns:a16="http://schemas.microsoft.com/office/drawing/2014/main" id="{15B0732E-0A74-490C-BA0E-02EBA87C19BB}"/>
              </a:ext>
            </a:extLst>
          </p:cNvPr>
          <p:cNvSpPr txBox="1"/>
          <p:nvPr/>
        </p:nvSpPr>
        <p:spPr>
          <a:xfrm>
            <a:off x="6934975" y="3059505"/>
            <a:ext cx="3547355" cy="375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en-GB" sz="2400" b="1" kern="0" dirty="0">
                <a:solidFill>
                  <a:srgbClr val="000000"/>
                </a:solidFill>
                <a:latin typeface="Fixel"/>
                <a:cs typeface="Consolas" panose="020B0609020204030204" pitchFamily="49" charset="0"/>
                <a:sym typeface="Arial"/>
              </a:rPr>
              <a:t>{"data":[],"count":0}</a:t>
            </a:r>
            <a:endParaRPr lang="uk-UA" sz="2400" b="1" kern="0" dirty="0">
              <a:solidFill>
                <a:srgbClr val="000000"/>
              </a:solidFill>
              <a:latin typeface="Fixel"/>
              <a:cs typeface="Consolas" panose="020B0609020204030204" pitchFamily="49" charset="0"/>
              <a:sym typeface="Arial"/>
            </a:endParaRPr>
          </a:p>
        </p:txBody>
      </p:sp>
      <p:sp>
        <p:nvSpPr>
          <p:cNvPr id="17" name="Google Shape;59;p2">
            <a:extLst>
              <a:ext uri="{FF2B5EF4-FFF2-40B4-BE49-F238E27FC236}">
                <a16:creationId xmlns:a16="http://schemas.microsoft.com/office/drawing/2014/main" id="{EE9A56A0-843F-4892-9220-1C1AB995A830}"/>
              </a:ext>
            </a:extLst>
          </p:cNvPr>
          <p:cNvSpPr txBox="1"/>
          <p:nvPr/>
        </p:nvSpPr>
        <p:spPr>
          <a:xfrm>
            <a:off x="6973887" y="3537350"/>
            <a:ext cx="4098572" cy="762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uk-UA" sz="1700" kern="0" dirty="0">
                <a:solidFill>
                  <a:srgbClr val="000000"/>
                </a:solidFill>
                <a:latin typeface="Fixel"/>
                <a:cs typeface="Arial"/>
                <a:sym typeface="Arial"/>
              </a:rPr>
              <a:t>відсутні дані по запиту – перехід на наступний </a:t>
            </a:r>
            <a:r>
              <a:rPr lang="en-US" sz="1700" kern="0" dirty="0">
                <a:solidFill>
                  <a:srgbClr val="000000"/>
                </a:solidFill>
                <a:latin typeface="Fixel"/>
                <a:cs typeface="Arial"/>
                <a:sym typeface="Arial"/>
              </a:rPr>
              <a:t>id </a:t>
            </a:r>
            <a:r>
              <a:rPr lang="uk-UA" sz="1700" kern="0" dirty="0">
                <a:solidFill>
                  <a:srgbClr val="000000"/>
                </a:solidFill>
                <a:latin typeface="Fixel"/>
                <a:cs typeface="Arial"/>
                <a:sym typeface="Arial"/>
              </a:rPr>
              <a:t>декларанта </a:t>
            </a:r>
          </a:p>
        </p:txBody>
      </p:sp>
      <p:sp>
        <p:nvSpPr>
          <p:cNvPr id="19" name="Google Shape;59;p2">
            <a:extLst>
              <a:ext uri="{FF2B5EF4-FFF2-40B4-BE49-F238E27FC236}">
                <a16:creationId xmlns:a16="http://schemas.microsoft.com/office/drawing/2014/main" id="{BD1F1069-E276-4754-BFDE-181969DF1EE4}"/>
              </a:ext>
            </a:extLst>
          </p:cNvPr>
          <p:cNvSpPr txBox="1"/>
          <p:nvPr/>
        </p:nvSpPr>
        <p:spPr>
          <a:xfrm>
            <a:off x="1239422" y="924939"/>
            <a:ext cx="5921910" cy="812096"/>
          </a:xfrm>
          <a:prstGeom prst="roundRect">
            <a:avLst>
              <a:gd name="adj" fmla="val 9479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2000" b="1" dirty="0">
                <a:solidFill>
                  <a:srgbClr val="00B050"/>
                </a:solidFill>
                <a:latin typeface="Fixel"/>
              </a:rPr>
              <a:t>GET</a:t>
            </a:r>
            <a:r>
              <a:rPr lang="en-US" sz="2000" dirty="0">
                <a:latin typeface="Fixel"/>
              </a:rPr>
              <a:t> https://public-api.nazk.gov.ua/v2/documents/list </a:t>
            </a:r>
          </a:p>
          <a:p>
            <a:pPr lvl="0"/>
            <a:r>
              <a:rPr lang="en-US" sz="2000" dirty="0">
                <a:latin typeface="Fixel"/>
              </a:rPr>
              <a:t>? </a:t>
            </a:r>
            <a:r>
              <a:rPr lang="en-US" sz="2000" dirty="0" err="1">
                <a:latin typeface="Fixel"/>
              </a:rPr>
              <a:t>user_declarant_id</a:t>
            </a:r>
            <a:r>
              <a:rPr lang="en-US" sz="2000" dirty="0">
                <a:latin typeface="Fixel"/>
              </a:rPr>
              <a:t>=[1..2 000 000]</a:t>
            </a:r>
            <a:r>
              <a:rPr lang="uk-UA" sz="2000" dirty="0">
                <a:latin typeface="Fixel"/>
              </a:rPr>
              <a:t> </a:t>
            </a:r>
            <a:endParaRPr lang="en-US" sz="2000" dirty="0">
              <a:latin typeface="Fixel"/>
            </a:endParaRPr>
          </a:p>
        </p:txBody>
      </p:sp>
      <p:pic>
        <p:nvPicPr>
          <p:cNvPr id="20" name="Picture 2" descr="Api Icon #214943 - Free Icons Library">
            <a:extLst>
              <a:ext uri="{FF2B5EF4-FFF2-40B4-BE49-F238E27FC236}">
                <a16:creationId xmlns:a16="http://schemas.microsoft.com/office/drawing/2014/main" id="{E95E699D-2C69-4075-9D1F-844280826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 trans="0" pencilSize="58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4163079"/>
            <a:ext cx="3745148" cy="2496765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122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Api Icon #214943 - Free Icons Library">
            <a:extLst>
              <a:ext uri="{FF2B5EF4-FFF2-40B4-BE49-F238E27FC236}">
                <a16:creationId xmlns:a16="http://schemas.microsoft.com/office/drawing/2014/main" id="{F6EB14D1-7FFD-4BBA-B328-1EB922779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 trans="0" pencilSize="58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4163079"/>
            <a:ext cx="3745148" cy="2496765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Публічний </a:t>
            </a:r>
            <a:r>
              <a:rPr lang="en-US" sz="2400" dirty="0">
                <a:latin typeface="Fixel"/>
              </a:rPr>
              <a:t>API - </a:t>
            </a:r>
            <a:r>
              <a:rPr lang="ru-RU" sz="2400" dirty="0">
                <a:latin typeface="Fixel"/>
              </a:rPr>
              <a:t>о</a:t>
            </a:r>
            <a:r>
              <a:rPr lang="uk-UA" sz="2400" dirty="0">
                <a:latin typeface="Fixel"/>
              </a:rPr>
              <a:t>тримання документа за його ідентифікатором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1836130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1830171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Google Shape;59;p2">
            <a:extLst>
              <a:ext uri="{FF2B5EF4-FFF2-40B4-BE49-F238E27FC236}">
                <a16:creationId xmlns:a16="http://schemas.microsoft.com/office/drawing/2014/main" id="{49611B13-8BB7-4BDA-B44D-8764D8485BC6}"/>
              </a:ext>
            </a:extLst>
          </p:cNvPr>
          <p:cNvSpPr txBox="1"/>
          <p:nvPr/>
        </p:nvSpPr>
        <p:spPr>
          <a:xfrm>
            <a:off x="1545521" y="2339118"/>
            <a:ext cx="3037434" cy="271913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{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"data": {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  "step_0":{"data":{...}},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  "step_1":{"data":{...}},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  "step_2":{"data":{...}},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  ...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  "step_17":{"data":{...}},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},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"</a:t>
            </a:r>
            <a:r>
              <a:rPr lang="en-GB" sz="1400" dirty="0" err="1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user_declarant_id</a:t>
            </a:r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": 1234567,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  "date": "2025-01-01T12:00:00+02:00"</a:t>
            </a:r>
          </a:p>
          <a:p>
            <a:pPr lvl="0"/>
            <a:r>
              <a:rPr lang="en-GB" sz="1400" dirty="0">
                <a:solidFill>
                  <a:schemeClr val="bg1">
                    <a:lumMod val="95000"/>
                  </a:schemeClr>
                </a:solidFill>
                <a:latin typeface="Fixel"/>
                <a:cs typeface="Consolas" panose="020B0609020204030204" pitchFamily="49" charset="0"/>
              </a:rPr>
              <a:t>}</a:t>
            </a:r>
          </a:p>
          <a:p>
            <a:pPr lvl="0"/>
            <a:endParaRPr lang="uk-UA" sz="1400" dirty="0">
              <a:solidFill>
                <a:schemeClr val="bg1">
                  <a:lumMod val="95000"/>
                </a:schemeClr>
              </a:solidFill>
              <a:latin typeface="Fixel"/>
              <a:cs typeface="Consolas" panose="020B0609020204030204" pitchFamily="49" charset="0"/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73FC2B68-5E3B-4994-88F1-12DF8D2595FC}"/>
              </a:ext>
            </a:extLst>
          </p:cNvPr>
          <p:cNvSpPr/>
          <p:nvPr/>
        </p:nvSpPr>
        <p:spPr>
          <a:xfrm>
            <a:off x="4854052" y="227794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uk-UA" dirty="0">
                <a:solidFill>
                  <a:srgbClr val="12263F"/>
                </a:solidFill>
                <a:latin typeface="Fixel"/>
              </a:rPr>
              <a:t>дані розділів документів знаходяться у масивах</a:t>
            </a:r>
            <a:endParaRPr lang="en-US" dirty="0">
              <a:solidFill>
                <a:srgbClr val="12263F"/>
              </a:solidFill>
              <a:latin typeface="Fixel"/>
            </a:endParaRPr>
          </a:p>
          <a:p>
            <a:pPr fontAlgn="base"/>
            <a:endParaRPr lang="en-US" dirty="0">
              <a:solidFill>
                <a:srgbClr val="12263F"/>
              </a:solidFill>
              <a:latin typeface="Fixel"/>
            </a:endParaRPr>
          </a:p>
          <a:p>
            <a:pPr fontAlgn="base"/>
            <a:r>
              <a:rPr lang="uk-UA" dirty="0">
                <a:solidFill>
                  <a:srgbClr val="12263F"/>
                </a:solidFill>
                <a:latin typeface="Fixel"/>
              </a:rPr>
              <a:t>['</a:t>
            </a:r>
            <a:r>
              <a:rPr lang="en-US" dirty="0">
                <a:solidFill>
                  <a:srgbClr val="12263F"/>
                </a:solidFill>
                <a:latin typeface="Fixel"/>
              </a:rPr>
              <a:t>data']['step_&lt;0..17&gt;']['data'];</a:t>
            </a:r>
            <a:endParaRPr lang="en-US" b="0" i="0" u="none" strike="noStrike" dirty="0">
              <a:solidFill>
                <a:srgbClr val="12263F"/>
              </a:solidFill>
              <a:effectLst/>
              <a:latin typeface="Fixel"/>
            </a:endParaRPr>
          </a:p>
        </p:txBody>
      </p:sp>
      <p:graphicFrame>
        <p:nvGraphicFramePr>
          <p:cNvPr id="10" name="Таблиця 9">
            <a:extLst>
              <a:ext uri="{FF2B5EF4-FFF2-40B4-BE49-F238E27FC236}">
                <a16:creationId xmlns:a16="http://schemas.microsoft.com/office/drawing/2014/main" id="{25E71EA7-93AC-4248-94DC-095508DE3B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910589"/>
              </p:ext>
            </p:extLst>
          </p:nvPr>
        </p:nvGraphicFramePr>
        <p:xfrm>
          <a:off x="4854052" y="3350632"/>
          <a:ext cx="6096001" cy="1707624"/>
        </p:xfrm>
        <a:graphic>
          <a:graphicData uri="http://schemas.openxmlformats.org/drawingml/2006/table">
            <a:tbl>
              <a:tblPr firstCol="1" bandRow="1">
                <a:tableStyleId>{72833802-FEF1-4C79-8D5D-14CF1EAF98D9}</a:tableStyleId>
              </a:tblPr>
              <a:tblGrid>
                <a:gridCol w="2673667">
                  <a:extLst>
                    <a:ext uri="{9D8B030D-6E8A-4147-A177-3AD203B41FA5}">
                      <a16:colId xmlns:a16="http://schemas.microsoft.com/office/drawing/2014/main" val="3910780272"/>
                    </a:ext>
                  </a:extLst>
                </a:gridCol>
                <a:gridCol w="3422334">
                  <a:extLst>
                    <a:ext uri="{9D8B030D-6E8A-4147-A177-3AD203B41FA5}">
                      <a16:colId xmlns:a16="http://schemas.microsoft.com/office/drawing/2014/main" val="1693934395"/>
                    </a:ext>
                  </a:extLst>
                </a:gridCol>
              </a:tblGrid>
              <a:tr h="6179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err="1">
                          <a:effectLst/>
                          <a:latin typeface="Fixel"/>
                        </a:rPr>
                        <a:t>user_declarant_id</a:t>
                      </a:r>
                      <a:endParaRPr lang="uk-UA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Fixe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effectLst/>
                          <a:latin typeface="Fixel"/>
                        </a:rPr>
                        <a:t>ID </a:t>
                      </a:r>
                      <a:r>
                        <a:rPr lang="uk-UA" sz="1800" kern="1200" dirty="0">
                          <a:effectLst/>
                          <a:latin typeface="Fixel"/>
                        </a:rPr>
                        <a:t>суб’єкта декларування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4847812"/>
                  </a:ext>
                </a:extLst>
              </a:tr>
              <a:tr h="5448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Fixel"/>
                        </a:rPr>
                        <a:t>date</a:t>
                      </a:r>
                      <a:endParaRPr lang="uk-UA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Fixe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>
                          <a:latin typeface="Fixel"/>
                        </a:rPr>
                        <a:t>Дата та час подання документа</a:t>
                      </a:r>
                      <a:endParaRPr lang="uk-UA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Fixe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93817368"/>
                  </a:ext>
                </a:extLst>
              </a:tr>
              <a:tr h="5448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>
                          <a:latin typeface="Fixel"/>
                        </a:rPr>
                        <a:t>schema_version</a:t>
                      </a:r>
                      <a:endParaRPr lang="uk-UA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Fixe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>
                          <a:latin typeface="Fixel"/>
                        </a:rPr>
                        <a:t>Версія форми документа</a:t>
                      </a:r>
                      <a:endParaRPr lang="uk-UA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Fixe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9320832"/>
                  </a:ext>
                </a:extLst>
              </a:tr>
            </a:tbl>
          </a:graphicData>
        </a:graphic>
      </p:graphicFrame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B01D85F7-CECA-49D8-8AFA-DDF58244761F}"/>
              </a:ext>
            </a:extLst>
          </p:cNvPr>
          <p:cNvSpPr/>
          <p:nvPr/>
        </p:nvSpPr>
        <p:spPr>
          <a:xfrm>
            <a:off x="2074917" y="5335429"/>
            <a:ext cx="87230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2263F"/>
                </a:solidFill>
                <a:latin typeface="Fixel"/>
              </a:rPr>
              <a:t>При </a:t>
            </a:r>
            <a:r>
              <a:rPr lang="ru-RU" dirty="0" err="1">
                <a:solidFill>
                  <a:srgbClr val="12263F"/>
                </a:solidFill>
                <a:latin typeface="Fixel"/>
              </a:rPr>
              <a:t>запиті</a:t>
            </a:r>
            <a:r>
              <a:rPr lang="ru-RU" dirty="0">
                <a:solidFill>
                  <a:srgbClr val="12263F"/>
                </a:solidFill>
                <a:latin typeface="Fixel"/>
              </a:rPr>
              <a:t> </a:t>
            </a:r>
            <a:r>
              <a:rPr lang="ru-RU" dirty="0" err="1">
                <a:solidFill>
                  <a:srgbClr val="12263F"/>
                </a:solidFill>
                <a:latin typeface="Fixel"/>
              </a:rPr>
              <a:t>неіснуючого</a:t>
            </a:r>
            <a:r>
              <a:rPr lang="ru-RU" dirty="0">
                <a:solidFill>
                  <a:srgbClr val="12263F"/>
                </a:solidFill>
                <a:latin typeface="Fixel"/>
              </a:rPr>
              <a:t> документа буде повернуто JSON </a:t>
            </a:r>
            <a:r>
              <a:rPr lang="ru-RU" b="1" dirty="0">
                <a:solidFill>
                  <a:srgbClr val="FF0000"/>
                </a:solidFill>
                <a:latin typeface="Fixel"/>
              </a:rPr>
              <a:t>{</a:t>
            </a:r>
            <a:r>
              <a:rPr lang="ru-RU" b="1" dirty="0" err="1">
                <a:solidFill>
                  <a:srgbClr val="FF0000"/>
                </a:solidFill>
                <a:latin typeface="Fixel"/>
              </a:rPr>
              <a:t>error</a:t>
            </a:r>
            <a:r>
              <a:rPr lang="ru-RU" b="1" dirty="0">
                <a:solidFill>
                  <a:srgbClr val="FF0000"/>
                </a:solidFill>
                <a:latin typeface="Fixel"/>
              </a:rPr>
              <a:t>: 1310002}.</a:t>
            </a:r>
            <a:endParaRPr lang="LID4096" b="1" dirty="0">
              <a:solidFill>
                <a:srgbClr val="FF0000"/>
              </a:solidFill>
              <a:latin typeface="Fixel"/>
            </a:endParaRPr>
          </a:p>
        </p:txBody>
      </p:sp>
      <p:pic>
        <p:nvPicPr>
          <p:cNvPr id="12" name="Picture 2" descr="7,900+ Error Ok Stock Photos, Pictures &amp; Royalty-Free Images - iStock">
            <a:extLst>
              <a:ext uri="{FF2B5EF4-FFF2-40B4-BE49-F238E27FC236}">
                <a16:creationId xmlns:a16="http://schemas.microsoft.com/office/drawing/2014/main" id="{3E29565C-9C99-4AED-90F9-41D1DEB772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78"/>
          <a:stretch/>
        </p:blipFill>
        <p:spPr bwMode="auto">
          <a:xfrm>
            <a:off x="1545522" y="5335429"/>
            <a:ext cx="333145" cy="34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F2F4F95D-F349-40A7-995C-5138DAD15506}"/>
              </a:ext>
            </a:extLst>
          </p:cNvPr>
          <p:cNvSpPr/>
          <p:nvPr/>
        </p:nvSpPr>
        <p:spPr>
          <a:xfrm>
            <a:off x="2074917" y="5853642"/>
            <a:ext cx="80236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2263F"/>
                </a:solidFill>
                <a:latin typeface="Fixel"/>
              </a:rPr>
              <a:t>При </a:t>
            </a:r>
            <a:r>
              <a:rPr lang="ru-RU" dirty="0" err="1">
                <a:solidFill>
                  <a:srgbClr val="12263F"/>
                </a:solidFill>
                <a:latin typeface="Fixel"/>
              </a:rPr>
              <a:t>запиті</a:t>
            </a:r>
            <a:r>
              <a:rPr lang="ru-RU" dirty="0">
                <a:solidFill>
                  <a:srgbClr val="12263F"/>
                </a:solidFill>
                <a:latin typeface="Fixel"/>
              </a:rPr>
              <a:t> </a:t>
            </a:r>
            <a:r>
              <a:rPr lang="ru-RU" dirty="0" err="1">
                <a:solidFill>
                  <a:srgbClr val="12263F"/>
                </a:solidFill>
                <a:latin typeface="Fixel"/>
              </a:rPr>
              <a:t>неіснуючої</a:t>
            </a:r>
            <a:r>
              <a:rPr lang="ru-RU" dirty="0">
                <a:solidFill>
                  <a:srgbClr val="12263F"/>
                </a:solidFill>
                <a:latin typeface="Fixel"/>
              </a:rPr>
              <a:t> </a:t>
            </a:r>
            <a:r>
              <a:rPr lang="ru-RU" dirty="0" err="1">
                <a:solidFill>
                  <a:srgbClr val="12263F"/>
                </a:solidFill>
                <a:latin typeface="Fixel"/>
              </a:rPr>
              <a:t>сторінки</a:t>
            </a:r>
            <a:r>
              <a:rPr lang="ru-RU" dirty="0">
                <a:solidFill>
                  <a:srgbClr val="12263F"/>
                </a:solidFill>
                <a:latin typeface="Fixel"/>
              </a:rPr>
              <a:t> буде повернуто JSON </a:t>
            </a:r>
            <a:r>
              <a:rPr lang="ru-RU" b="1" dirty="0">
                <a:solidFill>
                  <a:srgbClr val="FF0000"/>
                </a:solidFill>
                <a:latin typeface="Fixel"/>
              </a:rPr>
              <a:t>{</a:t>
            </a:r>
            <a:r>
              <a:rPr lang="ru-RU" b="1" dirty="0" err="1">
                <a:solidFill>
                  <a:srgbClr val="FF0000"/>
                </a:solidFill>
                <a:latin typeface="Fixel"/>
              </a:rPr>
              <a:t>error</a:t>
            </a:r>
            <a:r>
              <a:rPr lang="ru-RU" b="1" dirty="0">
                <a:solidFill>
                  <a:srgbClr val="FF0000"/>
                </a:solidFill>
                <a:latin typeface="Fixel"/>
              </a:rPr>
              <a:t>: 404}.</a:t>
            </a:r>
            <a:endParaRPr lang="LID4096" b="1" dirty="0">
              <a:solidFill>
                <a:srgbClr val="FF0000"/>
              </a:solidFill>
              <a:latin typeface="Fixel"/>
            </a:endParaRPr>
          </a:p>
        </p:txBody>
      </p:sp>
      <p:pic>
        <p:nvPicPr>
          <p:cNvPr id="14" name="Picture 2" descr="7,900+ Error Ok Stock Photos, Pictures &amp; Royalty-Free Images - iStock">
            <a:extLst>
              <a:ext uri="{FF2B5EF4-FFF2-40B4-BE49-F238E27FC236}">
                <a16:creationId xmlns:a16="http://schemas.microsoft.com/office/drawing/2014/main" id="{FBD85604-5CB1-4B3F-8B6F-FF810EB247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78"/>
          <a:stretch/>
        </p:blipFill>
        <p:spPr bwMode="auto">
          <a:xfrm>
            <a:off x="1545521" y="5853642"/>
            <a:ext cx="333145" cy="34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E3E25915-3632-4507-AF4C-04CF6C065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5521" y="1775222"/>
            <a:ext cx="9468939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 Text"/>
              </a:rPr>
              <a:t>де </a:t>
            </a:r>
            <a: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SFMono-Regular"/>
              </a:rPr>
              <a:t>210f5cfe-d5e9-4af8-8b6c-226b2eba6819</a:t>
            </a:r>
            <a: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 Text"/>
              </a:rPr>
              <a:t> – унікальний ідентифікатор документа </a:t>
            </a:r>
            <a: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SFMono-Regular"/>
              </a:rPr>
              <a:t>{document_id}</a:t>
            </a:r>
            <a: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 </a:t>
            </a:r>
            <a:endParaRPr kumimoji="0" lang="LID4096" altLang="LID4096" sz="28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15" name="Google Shape;59;p2">
            <a:extLst>
              <a:ext uri="{FF2B5EF4-FFF2-40B4-BE49-F238E27FC236}">
                <a16:creationId xmlns:a16="http://schemas.microsoft.com/office/drawing/2014/main" id="{F95DDA2F-02B5-4786-925A-6C660FE01E1B}"/>
              </a:ext>
            </a:extLst>
          </p:cNvPr>
          <p:cNvSpPr txBox="1"/>
          <p:nvPr/>
        </p:nvSpPr>
        <p:spPr>
          <a:xfrm>
            <a:off x="1492911" y="1114784"/>
            <a:ext cx="9887013" cy="414957"/>
          </a:xfrm>
          <a:prstGeom prst="roundRect">
            <a:avLst>
              <a:gd name="adj" fmla="val 9479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2000" b="1" dirty="0">
                <a:solidFill>
                  <a:srgbClr val="00B050"/>
                </a:solidFill>
                <a:latin typeface="Fixel"/>
              </a:rPr>
              <a:t>GET</a:t>
            </a:r>
            <a:r>
              <a:rPr lang="en-US" sz="2000" dirty="0">
                <a:latin typeface="Fixel"/>
              </a:rPr>
              <a:t> https://public-api.nazk.gov.ua/v2/documents/210f5cfe-d5e9-4af8-8b6c-226b2eba6819</a:t>
            </a:r>
          </a:p>
        </p:txBody>
      </p:sp>
    </p:spTree>
    <p:extLst>
      <p:ext uri="{BB962C8B-B14F-4D97-AF65-F5344CB8AC3E}">
        <p14:creationId xmlns:p14="http://schemas.microsoft.com/office/powerpoint/2010/main" val="3100115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pi Icon #214943 - Free Icons Library">
            <a:extLst>
              <a:ext uri="{FF2B5EF4-FFF2-40B4-BE49-F238E27FC236}">
                <a16:creationId xmlns:a16="http://schemas.microsoft.com/office/drawing/2014/main" id="{E71D9215-4B00-4880-9358-1B145307E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 trans="0" pencilSize="58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4163079"/>
            <a:ext cx="3745148" cy="2496765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424" y="48939"/>
            <a:ext cx="11233248" cy="856643"/>
          </a:xfrm>
        </p:spPr>
        <p:txBody>
          <a:bodyPr>
            <a:normAutofit fontScale="90000"/>
          </a:bodyPr>
          <a:lstStyle/>
          <a:p>
            <a:r>
              <a:rPr lang="uk-UA" sz="2400" dirty="0">
                <a:latin typeface="Fixel"/>
              </a:rPr>
              <a:t>Публічний </a:t>
            </a:r>
            <a:r>
              <a:rPr lang="en-US" sz="2400" dirty="0">
                <a:latin typeface="Fixel"/>
              </a:rPr>
              <a:t>API</a:t>
            </a:r>
            <a:r>
              <a:rPr lang="ru-RU" sz="2400" dirty="0">
                <a:latin typeface="Fixel"/>
              </a:rPr>
              <a:t> - </a:t>
            </a:r>
            <a:r>
              <a:rPr lang="uk-UA" sz="2400" dirty="0">
                <a:latin typeface="Fixel"/>
              </a:rPr>
              <a:t>фільтрація та пошук документів </a:t>
            </a:r>
            <a:br>
              <a:rPr lang="ru-RU" sz="2400" dirty="0">
                <a:latin typeface="Fixel"/>
              </a:rPr>
            </a:br>
            <a:r>
              <a:rPr lang="uk-UA" sz="2200" b="0" i="1" dirty="0">
                <a:latin typeface="Fixel"/>
              </a:rPr>
              <a:t>Наявна можливість фільтрації та пошуку, використовуючи </a:t>
            </a:r>
            <a:r>
              <a:rPr lang="ru-RU" sz="2200" b="0" i="1" dirty="0">
                <a:latin typeface="Fixel"/>
              </a:rPr>
              <a:t>необов’язкові </a:t>
            </a:r>
            <a:r>
              <a:rPr lang="en-US" sz="2200" b="0" i="1" dirty="0">
                <a:latin typeface="Fixel"/>
              </a:rPr>
              <a:t>GET-</a:t>
            </a:r>
            <a:r>
              <a:rPr lang="ru-RU" sz="2200" b="0" i="1" dirty="0">
                <a:latin typeface="Fixel"/>
              </a:rPr>
              <a:t>параметри.</a:t>
            </a:r>
            <a:endParaRPr lang="uk-UA" sz="2400" b="0" i="1" dirty="0">
              <a:latin typeface="Fixel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1836130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>
              <a:latin typeface="Fixel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1830171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>
              <a:latin typeface="Fixel"/>
            </a:endParaRPr>
          </a:p>
        </p:txBody>
      </p:sp>
      <p:sp>
        <p:nvSpPr>
          <p:cNvPr id="7" name="Google Shape;59;p2">
            <a:extLst>
              <a:ext uri="{FF2B5EF4-FFF2-40B4-BE49-F238E27FC236}">
                <a16:creationId xmlns:a16="http://schemas.microsoft.com/office/drawing/2014/main" id="{01A9BCC8-4B8D-4F5C-B824-2F5311A1BB68}"/>
              </a:ext>
            </a:extLst>
          </p:cNvPr>
          <p:cNvSpPr txBox="1"/>
          <p:nvPr/>
        </p:nvSpPr>
        <p:spPr>
          <a:xfrm>
            <a:off x="1038187" y="1014462"/>
            <a:ext cx="5921910" cy="1100826"/>
          </a:xfrm>
          <a:prstGeom prst="roundRect">
            <a:avLst>
              <a:gd name="adj" fmla="val 9479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2000" b="1" dirty="0">
                <a:solidFill>
                  <a:srgbClr val="00B050"/>
                </a:solidFill>
                <a:latin typeface="Fixel"/>
              </a:rPr>
              <a:t>GET</a:t>
            </a:r>
            <a:r>
              <a:rPr lang="en-US" sz="2000" dirty="0">
                <a:latin typeface="Fixel"/>
              </a:rPr>
              <a:t> https://public-api.nazk.gov.ua/v2/documents/list </a:t>
            </a:r>
          </a:p>
          <a:p>
            <a:pPr lvl="0"/>
            <a:r>
              <a:rPr lang="en-US" sz="2000" dirty="0">
                <a:latin typeface="Fixel"/>
              </a:rPr>
              <a:t>?query=</a:t>
            </a:r>
            <a:r>
              <a:rPr lang="uk-UA" sz="2000" dirty="0">
                <a:latin typeface="Fixel"/>
              </a:rPr>
              <a:t>Прізвище </a:t>
            </a:r>
            <a:endParaRPr lang="en-US" sz="2000" dirty="0">
              <a:latin typeface="Fixel"/>
            </a:endParaRPr>
          </a:p>
          <a:p>
            <a:pPr lvl="0"/>
            <a:r>
              <a:rPr lang="uk-UA" sz="2000" dirty="0">
                <a:latin typeface="Fixel"/>
              </a:rPr>
              <a:t>&amp;</a:t>
            </a:r>
            <a:r>
              <a:rPr lang="en-US" sz="2000" dirty="0">
                <a:latin typeface="Fixel"/>
              </a:rPr>
              <a:t>user_declarant_id=3000099</a:t>
            </a:r>
            <a:endParaRPr lang="uk-UA" sz="2000" b="1" dirty="0">
              <a:solidFill>
                <a:schemeClr val="accent6">
                  <a:lumMod val="50000"/>
                </a:schemeClr>
              </a:solidFill>
              <a:latin typeface="Fixel"/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9DBD8F59-D1CF-4F72-BDC0-15E5597B6B7B}"/>
              </a:ext>
            </a:extLst>
          </p:cNvPr>
          <p:cNvSpPr/>
          <p:nvPr/>
        </p:nvSpPr>
        <p:spPr>
          <a:xfrm>
            <a:off x="911424" y="2338159"/>
            <a:ext cx="4222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accent5">
                    <a:lumMod val="75000"/>
                  </a:schemeClr>
                </a:solidFill>
                <a:latin typeface="Fixel"/>
              </a:rPr>
              <a:t>Список необов’язкових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Fixel"/>
              </a:rPr>
              <a:t>GET-</a:t>
            </a:r>
            <a:r>
              <a:rPr lang="uk-UA" b="1" dirty="0">
                <a:solidFill>
                  <a:schemeClr val="accent5">
                    <a:lumMod val="75000"/>
                  </a:schemeClr>
                </a:solidFill>
                <a:latin typeface="Fixel"/>
              </a:rPr>
              <a:t>параметрів:</a:t>
            </a:r>
            <a:endParaRPr lang="LID4096" dirty="0">
              <a:solidFill>
                <a:schemeClr val="accent5">
                  <a:lumMod val="75000"/>
                </a:schemeClr>
              </a:solidFill>
              <a:latin typeface="Fixel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83A1B7D-C08E-4217-BED8-23BFE3A71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818" y="2647940"/>
            <a:ext cx="10892830" cy="409342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query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— поле "Пошуковий запит", текстове, від 3 до 255 символів. При невідповідності довжини повертає помилку JSON 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E83E8C"/>
                </a:solidFill>
                <a:effectLst/>
                <a:latin typeface="Fixel"/>
              </a:rPr>
              <a:t>{error: 1310101}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. При існуванні цього поля сортування буде йти по релевантності, а не по даті подання.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full_search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— маркер "Шукати скрізь", числове/булеве (1 або 0). Використовується разом із параметром 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E83E8C"/>
                </a:solidFill>
                <a:effectLst/>
                <a:latin typeface="Fixel"/>
              </a:rPr>
              <a:t>query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для увімкнення повнотекстового пошуку за всіма текстовими полями документа, а не лише за ПІБ.</a:t>
            </a:r>
            <a:b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</a:br>
            <a:r>
              <a:rPr kumimoji="0" lang="LID4096" altLang="LID4096" sz="1400" b="0" i="1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Приклад запиту: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2C7BE5"/>
                </a:solidFill>
                <a:effectLst/>
                <a:latin typeface="Fixel"/>
                <a:hlinkClick r:id="rId4"/>
              </a:rPr>
              <a:t>https://public-api.nazk.gov.ua/v2/documents/list?query=НАЗК&amp;full_search=1</a:t>
            </a:r>
            <a:endParaRPr kumimoji="0" lang="LID4096" altLang="LID4096" sz="1400" b="0" i="0" u="none" strike="noStrike" cap="none" normalizeH="0" baseline="0" dirty="0">
              <a:ln>
                <a:noFill/>
              </a:ln>
              <a:solidFill>
                <a:srgbClr val="12263F"/>
              </a:solidFill>
              <a:effectLst/>
              <a:latin typeface="Fixe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user_declarant_id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— поле "ID суб’єкта декларування", числове, від 1 до 10000000. При невідповідності заповнення повертає помилку JSON 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E83E8C"/>
                </a:solidFill>
                <a:effectLst/>
                <a:latin typeface="Fixel"/>
              </a:rPr>
              <a:t>{error: 1310111}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або JSON 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E83E8C"/>
                </a:solidFill>
                <a:effectLst/>
                <a:latin typeface="Fixel"/>
              </a:rPr>
              <a:t>{error: 1310112}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document_type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— поле "Тип документа", числове, від 1 до 3. При невідповідності заповнення повертає помилку JSON 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E83E8C"/>
                </a:solidFill>
                <a:effectLst/>
                <a:latin typeface="Fixel"/>
              </a:rPr>
              <a:t>{error: 1310121}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або JSON 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E83E8C"/>
                </a:solidFill>
                <a:effectLst/>
                <a:latin typeface="Fixel"/>
              </a:rPr>
              <a:t>{error: 1310122}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declaration_type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— поле "Тип декларації", числове, від 1 до 4. При невідповідності заповнення повертає помилку JSON 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E83E8C"/>
                </a:solidFill>
                <a:effectLst/>
                <a:latin typeface="Fixel"/>
              </a:rPr>
              <a:t>{error: 1310131}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або JSON 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E83E8C"/>
                </a:solidFill>
                <a:effectLst/>
                <a:latin typeface="Fixel"/>
              </a:rPr>
              <a:t>{error: 1310132}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declaration_year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— поле "Рік декларації", числове, від 2015 до поточного року. При невідповідності заповнення повертає помилку JSON 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E83E8C"/>
                </a:solidFill>
                <a:effectLst/>
                <a:latin typeface="Fixel"/>
              </a:rPr>
              <a:t>{error: 1310141}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або JSON 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E83E8C"/>
                </a:solidFill>
                <a:effectLst/>
                <a:latin typeface="Fixel"/>
              </a:rPr>
              <a:t>{error: 1310142}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start_date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— поле "Початок дати подання", числове, від 1470009600 (01.08.2016) до поточної дати у секундах від початку епохи UNIX. При невідповідності заповнення повертає помилку JSON 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E83E8C"/>
                </a:solidFill>
                <a:effectLst/>
                <a:latin typeface="Fixel"/>
              </a:rPr>
              <a:t>{error: 1310151}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або JSON 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E83E8C"/>
                </a:solidFill>
                <a:effectLst/>
                <a:latin typeface="Fixel"/>
              </a:rPr>
              <a:t>{error: 1310152}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end_date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— поле "Кінець дати подання", числове, від 1470009600 (01.08.2016) до поточної дати у секундах від початку епохи UNIX. При невідповідності заповнення повертає помилку JSON 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E83E8C"/>
                </a:solidFill>
                <a:effectLst/>
                <a:latin typeface="Fixel"/>
              </a:rPr>
              <a:t>{error: 1310161}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або JSON 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E83E8C"/>
                </a:solidFill>
                <a:effectLst/>
                <a:latin typeface="Fixel"/>
              </a:rPr>
              <a:t>{error: 1310162}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page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— поле "№ сторінки" для пересування по сторінках, якщо кількість результатів перевищує 100, числове, від 1 до 100. При невідповідності заповнення повертає помилку JSON 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E83E8C"/>
                </a:solidFill>
                <a:effectLst/>
                <a:latin typeface="Fixel"/>
              </a:rPr>
              <a:t>{error: 1310171}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 або JSON 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E83E8C"/>
                </a:solidFill>
                <a:effectLst/>
                <a:latin typeface="Fixel"/>
              </a:rPr>
              <a:t>{error: 1310172}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12263F"/>
                </a:solidFill>
                <a:effectLst/>
                <a:latin typeface="Fixe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3393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424" y="48939"/>
            <a:ext cx="11233248" cy="856643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Публічний </a:t>
            </a:r>
            <a:r>
              <a:rPr lang="en-US" sz="2400" dirty="0">
                <a:latin typeface="Fixel"/>
              </a:rPr>
              <a:t>API</a:t>
            </a:r>
            <a:r>
              <a:rPr lang="ru-RU" sz="2400" dirty="0">
                <a:latin typeface="Fixel"/>
              </a:rPr>
              <a:t> - </a:t>
            </a:r>
            <a:r>
              <a:rPr lang="uk-UA" sz="2400" dirty="0">
                <a:latin typeface="Fixel"/>
              </a:rPr>
              <a:t>п</a:t>
            </a:r>
            <a:r>
              <a:rPr lang="ru-RU" sz="2400" dirty="0">
                <a:latin typeface="Fixel"/>
              </a:rPr>
              <a:t>араметри </a:t>
            </a:r>
            <a:r>
              <a:rPr lang="uk-UA" sz="2400" dirty="0">
                <a:latin typeface="Fixel"/>
              </a:rPr>
              <a:t>фільтрації за місцем роботи</a:t>
            </a:r>
            <a:endParaRPr lang="uk-UA" sz="2400" b="0" i="1" dirty="0">
              <a:latin typeface="Fixel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1836130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1830171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Google Shape;59;p2">
            <a:extLst>
              <a:ext uri="{FF2B5EF4-FFF2-40B4-BE49-F238E27FC236}">
                <a16:creationId xmlns:a16="http://schemas.microsoft.com/office/drawing/2014/main" id="{01A9BCC8-4B8D-4F5C-B824-2F5311A1BB68}"/>
              </a:ext>
            </a:extLst>
          </p:cNvPr>
          <p:cNvSpPr txBox="1"/>
          <p:nvPr/>
        </p:nvSpPr>
        <p:spPr>
          <a:xfrm>
            <a:off x="1127448" y="1935306"/>
            <a:ext cx="6120680" cy="845622"/>
          </a:xfrm>
          <a:prstGeom prst="roundRect">
            <a:avLst>
              <a:gd name="adj" fmla="val 9479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2000" b="1" dirty="0">
                <a:solidFill>
                  <a:srgbClr val="00B050"/>
                </a:solidFill>
                <a:latin typeface="Fixel"/>
              </a:rPr>
              <a:t>GET</a:t>
            </a:r>
            <a:r>
              <a:rPr lang="en-US" sz="2000" dirty="0">
                <a:latin typeface="Fixel"/>
              </a:rPr>
              <a:t> https://public-api.nazk.gov.ua/v2/documents/list</a:t>
            </a:r>
            <a:endParaRPr lang="uk-UA" sz="2000" dirty="0">
              <a:latin typeface="Fixel"/>
            </a:endParaRPr>
          </a:p>
          <a:p>
            <a:pPr lvl="0"/>
            <a:r>
              <a:rPr lang="en-US" sz="2000" dirty="0">
                <a:latin typeface="Fixel"/>
              </a:rPr>
              <a:t>?workPlaceEdrpou=40381452</a:t>
            </a:r>
            <a:endParaRPr lang="uk-UA" sz="2000" b="1" dirty="0">
              <a:solidFill>
                <a:schemeClr val="accent6">
                  <a:lumMod val="50000"/>
                </a:schemeClr>
              </a:solidFill>
              <a:latin typeface="Fixel"/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9DBD8F59-D1CF-4F72-BDC0-15E5597B6B7B}"/>
              </a:ext>
            </a:extLst>
          </p:cNvPr>
          <p:cNvSpPr/>
          <p:nvPr/>
        </p:nvSpPr>
        <p:spPr>
          <a:xfrm>
            <a:off x="1022862" y="1124744"/>
            <a:ext cx="109057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Fixel Text"/>
              </a:rPr>
              <a:t>workPlaceEdrpou</a:t>
            </a:r>
            <a:r>
              <a:rPr lang="en-US" b="1" dirty="0">
                <a:solidFill>
                  <a:srgbClr val="12263F"/>
                </a:solidFill>
                <a:latin typeface="Fixel Text"/>
              </a:rPr>
              <a:t> </a:t>
            </a:r>
            <a:r>
              <a:rPr lang="en-US" b="1" dirty="0">
                <a:latin typeface="Fixel Text"/>
              </a:rPr>
              <a:t>— </a:t>
            </a:r>
            <a:r>
              <a:rPr lang="uk-UA" b="1" dirty="0">
                <a:latin typeface="Fixel Text"/>
              </a:rPr>
              <a:t>код ЄДРПОУ місця роботи або проходження служби (або місця майбутньої роботи чи проходження служби для кандидатів), числове, 8 символів.</a:t>
            </a:r>
            <a:endParaRPr lang="LID4096" dirty="0"/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894FD49E-C050-47EA-8B86-6D952BFBBED8}"/>
              </a:ext>
            </a:extLst>
          </p:cNvPr>
          <p:cNvSpPr/>
          <p:nvPr/>
        </p:nvSpPr>
        <p:spPr>
          <a:xfrm>
            <a:off x="1022862" y="3213022"/>
            <a:ext cx="109057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Fixel Text"/>
              </a:rPr>
              <a:t>workPlace </a:t>
            </a:r>
            <a:r>
              <a:rPr lang="en-US" b="1" dirty="0">
                <a:latin typeface="Fixel Text"/>
              </a:rPr>
              <a:t>— </a:t>
            </a:r>
            <a:r>
              <a:rPr lang="uk-UA" b="1" dirty="0">
                <a:latin typeface="Fixel Text"/>
              </a:rPr>
              <a:t>найменування місця роботи або проходження служби (або місця майбутньої роботи для кандидатів), текстове.</a:t>
            </a:r>
            <a:endParaRPr lang="LID4096" dirty="0"/>
          </a:p>
        </p:txBody>
      </p:sp>
      <p:sp>
        <p:nvSpPr>
          <p:cNvPr id="9" name="Google Shape;59;p2">
            <a:extLst>
              <a:ext uri="{FF2B5EF4-FFF2-40B4-BE49-F238E27FC236}">
                <a16:creationId xmlns:a16="http://schemas.microsoft.com/office/drawing/2014/main" id="{F44D65B0-A6D9-4E3A-BF88-1562220B4443}"/>
              </a:ext>
            </a:extLst>
          </p:cNvPr>
          <p:cNvSpPr txBox="1"/>
          <p:nvPr/>
        </p:nvSpPr>
        <p:spPr>
          <a:xfrm>
            <a:off x="1127448" y="4183197"/>
            <a:ext cx="6120680" cy="845622"/>
          </a:xfrm>
          <a:prstGeom prst="roundRect">
            <a:avLst>
              <a:gd name="adj" fmla="val 9479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2000" b="1" dirty="0">
                <a:solidFill>
                  <a:srgbClr val="00B050"/>
                </a:solidFill>
                <a:latin typeface="Fixel"/>
              </a:rPr>
              <a:t>GET</a:t>
            </a:r>
            <a:r>
              <a:rPr lang="en-US" sz="2000" dirty="0">
                <a:latin typeface="Fixel"/>
              </a:rPr>
              <a:t> https://public-api.nazk.gov.ua/v2/documents/list</a:t>
            </a:r>
            <a:endParaRPr lang="uk-UA" sz="2000" dirty="0">
              <a:latin typeface="Fixel"/>
            </a:endParaRPr>
          </a:p>
          <a:p>
            <a:pPr lvl="0"/>
            <a:r>
              <a:rPr lang="en-US" sz="2000" dirty="0">
                <a:latin typeface="Fixel"/>
              </a:rPr>
              <a:t>??workPlace=</a:t>
            </a:r>
            <a:r>
              <a:rPr lang="uk-UA" sz="2000" dirty="0">
                <a:latin typeface="Fixel"/>
              </a:rPr>
              <a:t>НАЗК</a:t>
            </a:r>
            <a:endParaRPr lang="uk-UA" sz="2000" b="1" dirty="0">
              <a:solidFill>
                <a:schemeClr val="accent6">
                  <a:lumMod val="50000"/>
                </a:schemeClr>
              </a:solidFill>
              <a:latin typeface="Fixel"/>
            </a:endParaRPr>
          </a:p>
        </p:txBody>
      </p:sp>
      <p:pic>
        <p:nvPicPr>
          <p:cNvPr id="11" name="Picture 2" descr="Api Icon #214943 - Free Icons Library">
            <a:extLst>
              <a:ext uri="{FF2B5EF4-FFF2-40B4-BE49-F238E27FC236}">
                <a16:creationId xmlns:a16="http://schemas.microsoft.com/office/drawing/2014/main" id="{26704D29-C455-4A90-A3BC-5B0D2CCEA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 trans="0" pencilSize="58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4163079"/>
            <a:ext cx="3745148" cy="2496765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47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03B3A76-3A4D-4F25-BB34-D3CF94B55B9C}"/>
              </a:ext>
            </a:extLst>
          </p:cNvPr>
          <p:cNvSpPr txBox="1">
            <a:spLocks/>
          </p:cNvSpPr>
          <p:nvPr/>
        </p:nvSpPr>
        <p:spPr>
          <a:xfrm>
            <a:off x="407368" y="266319"/>
            <a:ext cx="8928992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chemeClr val="bg1"/>
                </a:solidFill>
                <a:latin typeface="Arial Nova Cond" panose="020B0506020202020204" pitchFamily="34" charset="0"/>
                <a:ea typeface="+mj-ea"/>
                <a:cs typeface="+mj-cs"/>
              </a:defRPr>
            </a:lvl1pPr>
          </a:lstStyle>
          <a:p>
            <a:r>
              <a:rPr lang="uk-UA" sz="3600" dirty="0">
                <a:latin typeface="Fixel"/>
              </a:rPr>
              <a:t>Офіційний вебсайт Національного агентства з питань запобігання корупції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BFCF2E-ECFB-4C0C-ADF3-1ED9DC084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2470241"/>
            <a:ext cx="6586212" cy="318699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1263229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424" y="48939"/>
            <a:ext cx="11233248" cy="856643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Публічний </a:t>
            </a:r>
            <a:r>
              <a:rPr lang="en-US" sz="2400" dirty="0">
                <a:latin typeface="Fixel"/>
              </a:rPr>
              <a:t>API</a:t>
            </a:r>
            <a:r>
              <a:rPr lang="ru-RU" sz="2400" dirty="0">
                <a:latin typeface="Fixel"/>
              </a:rPr>
              <a:t> - </a:t>
            </a:r>
            <a:r>
              <a:rPr lang="uk-UA" sz="2400" dirty="0">
                <a:latin typeface="Fixel"/>
              </a:rPr>
              <a:t>параметри фільтрації за адресою </a:t>
            </a:r>
            <a:r>
              <a:rPr lang="ru-RU" sz="2400" dirty="0">
                <a:latin typeface="Fixel"/>
              </a:rPr>
              <a:t>(код КАТОТТГ)</a:t>
            </a:r>
            <a:endParaRPr lang="uk-UA" sz="2400" b="0" i="1" dirty="0">
              <a:latin typeface="Fixel"/>
            </a:endParaRPr>
          </a:p>
        </p:txBody>
      </p:sp>
      <p:sp>
        <p:nvSpPr>
          <p:cNvPr id="7" name="Google Shape;59;p2">
            <a:extLst>
              <a:ext uri="{FF2B5EF4-FFF2-40B4-BE49-F238E27FC236}">
                <a16:creationId xmlns:a16="http://schemas.microsoft.com/office/drawing/2014/main" id="{01A9BCC8-4B8D-4F5C-B824-2F5311A1BB68}"/>
              </a:ext>
            </a:extLst>
          </p:cNvPr>
          <p:cNvSpPr txBox="1"/>
          <p:nvPr/>
        </p:nvSpPr>
        <p:spPr>
          <a:xfrm>
            <a:off x="1055440" y="2614278"/>
            <a:ext cx="10009112" cy="845622"/>
          </a:xfrm>
          <a:prstGeom prst="roundRect">
            <a:avLst>
              <a:gd name="adj" fmla="val 9479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2000" b="1" dirty="0">
                <a:solidFill>
                  <a:srgbClr val="00B050"/>
                </a:solidFill>
                <a:latin typeface="Fixel"/>
              </a:rPr>
              <a:t>GET</a:t>
            </a:r>
            <a:r>
              <a:rPr lang="en-US" sz="2000" dirty="0">
                <a:latin typeface="Fixel"/>
              </a:rPr>
              <a:t> https://public-api.nazk.gov.ua/v2/documents/list</a:t>
            </a:r>
            <a:endParaRPr lang="uk-UA" sz="2000" dirty="0">
              <a:latin typeface="Fixel"/>
            </a:endParaRPr>
          </a:p>
          <a:p>
            <a:pPr lvl="0"/>
            <a:r>
              <a:rPr lang="en-US" sz="2000" dirty="0">
                <a:latin typeface="Fixel"/>
              </a:rPr>
              <a:t>?districtPath=1.UA05000000000010236.UA05020000000026686</a:t>
            </a:r>
            <a:endParaRPr lang="uk-UA" sz="2000" b="1" dirty="0">
              <a:solidFill>
                <a:schemeClr val="accent6">
                  <a:lumMod val="50000"/>
                </a:schemeClr>
              </a:solidFill>
              <a:latin typeface="Fixel"/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9DBD8F59-D1CF-4F72-BDC0-15E5597B6B7B}"/>
              </a:ext>
            </a:extLst>
          </p:cNvPr>
          <p:cNvSpPr/>
          <p:nvPr/>
        </p:nvSpPr>
        <p:spPr>
          <a:xfrm>
            <a:off x="941124" y="713209"/>
            <a:ext cx="109057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Fixel Text"/>
              </a:rPr>
              <a:t>Формат коду КАТОТТГ: Для фільтрації використовується повний ієрархічний шлях коду КАТОТТГ, де рівні розділені крапкою (наприклад, 1.</a:t>
            </a:r>
            <a:r>
              <a:rPr lang="en-US" dirty="0">
                <a:latin typeface="Fixel Text"/>
              </a:rPr>
              <a:t>UA[</a:t>
            </a:r>
            <a:r>
              <a:rPr lang="uk-UA" dirty="0">
                <a:latin typeface="Fixel Text"/>
              </a:rPr>
              <a:t>код_області].</a:t>
            </a:r>
            <a:r>
              <a:rPr lang="en-US" dirty="0">
                <a:latin typeface="Fixel Text"/>
              </a:rPr>
              <a:t>UA[</a:t>
            </a:r>
            <a:r>
              <a:rPr lang="uk-UA" dirty="0">
                <a:latin typeface="Fixel Text"/>
              </a:rPr>
              <a:t>код_району]).</a:t>
            </a:r>
            <a:endParaRPr lang="LID4096" dirty="0"/>
          </a:p>
        </p:txBody>
      </p:sp>
      <p:pic>
        <p:nvPicPr>
          <p:cNvPr id="11" name="Picture 2" descr="Api Icon #214943 - Free Icons Library">
            <a:extLst>
              <a:ext uri="{FF2B5EF4-FFF2-40B4-BE49-F238E27FC236}">
                <a16:creationId xmlns:a16="http://schemas.microsoft.com/office/drawing/2014/main" id="{26704D29-C455-4A90-A3BC-5B0D2CCEA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 trans="0" pencilSize="58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4163079"/>
            <a:ext cx="3745148" cy="2496765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4BA34303-0B45-4A4C-8A76-16D90690AB10}"/>
              </a:ext>
            </a:extLst>
          </p:cNvPr>
          <p:cNvSpPr/>
          <p:nvPr/>
        </p:nvSpPr>
        <p:spPr>
          <a:xfrm>
            <a:off x="981568" y="1418104"/>
            <a:ext cx="3643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accent5">
                    <a:lumMod val="75000"/>
                  </a:schemeClr>
                </a:solidFill>
                <a:latin typeface="Fixel Text"/>
              </a:rPr>
              <a:t>Зареєстроване місце проживання:</a:t>
            </a:r>
            <a:endParaRPr lang="LID4096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D6C3B07F-2450-414E-BC91-DD841C02B566}"/>
              </a:ext>
            </a:extLst>
          </p:cNvPr>
          <p:cNvSpPr/>
          <p:nvPr/>
        </p:nvSpPr>
        <p:spPr>
          <a:xfrm>
            <a:off x="985145" y="1757923"/>
            <a:ext cx="4894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ru-RU" sz="1600" b="1" dirty="0">
                <a:latin typeface="Fixel"/>
              </a:rPr>
              <a:t>regionPath</a:t>
            </a:r>
            <a:r>
              <a:rPr lang="ru-RU" sz="1600" dirty="0">
                <a:latin typeface="Fixel"/>
              </a:rPr>
              <a:t> — Автономна </a:t>
            </a:r>
            <a:r>
              <a:rPr lang="uk-UA" sz="1600" dirty="0">
                <a:latin typeface="Fixel"/>
              </a:rPr>
              <a:t>Республіка Крим</a:t>
            </a:r>
            <a:r>
              <a:rPr lang="ru-RU" sz="1600" dirty="0">
                <a:latin typeface="Fixel"/>
              </a:rPr>
              <a:t> / область / </a:t>
            </a:r>
            <a:r>
              <a:rPr lang="uk-UA" sz="1600" dirty="0">
                <a:latin typeface="Fixel"/>
              </a:rPr>
              <a:t>місто зі спеціальним</a:t>
            </a:r>
            <a:r>
              <a:rPr lang="ru-RU" sz="1600" dirty="0">
                <a:latin typeface="Fixel"/>
              </a:rPr>
              <a:t> статусом.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1600" b="1" dirty="0">
                <a:latin typeface="Fixel"/>
              </a:rPr>
              <a:t>districtPath</a:t>
            </a:r>
            <a:r>
              <a:rPr lang="ru-RU" sz="1600" dirty="0">
                <a:latin typeface="Fixel"/>
              </a:rPr>
              <a:t> — район в </a:t>
            </a:r>
            <a:r>
              <a:rPr lang="uk-UA" sz="1600" dirty="0">
                <a:latin typeface="Fixel"/>
              </a:rPr>
              <a:t>області</a:t>
            </a:r>
            <a:r>
              <a:rPr lang="ru-RU" sz="1600" dirty="0">
                <a:latin typeface="Fixel"/>
              </a:rPr>
              <a:t> та АР </a:t>
            </a:r>
            <a:r>
              <a:rPr lang="uk-UA" sz="1600" dirty="0">
                <a:latin typeface="Fixel"/>
              </a:rPr>
              <a:t>Крим</a:t>
            </a:r>
            <a:r>
              <a:rPr lang="ru-RU" sz="1600" dirty="0">
                <a:latin typeface="Fixel"/>
              </a:rPr>
              <a:t>.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606A6C59-3D87-48AC-B704-029A1B881F35}"/>
              </a:ext>
            </a:extLst>
          </p:cNvPr>
          <p:cNvSpPr/>
          <p:nvPr/>
        </p:nvSpPr>
        <p:spPr>
          <a:xfrm>
            <a:off x="985144" y="3536212"/>
            <a:ext cx="3380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accent5">
                    <a:lumMod val="75000"/>
                  </a:schemeClr>
                </a:solidFill>
                <a:latin typeface="Fixel Text"/>
              </a:rPr>
              <a:t>Місце фактичного проживання:</a:t>
            </a:r>
            <a:endParaRPr lang="LID4096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FBCE88A4-29B7-456F-9477-2824EC0EF56E}"/>
              </a:ext>
            </a:extLst>
          </p:cNvPr>
          <p:cNvSpPr/>
          <p:nvPr/>
        </p:nvSpPr>
        <p:spPr>
          <a:xfrm>
            <a:off x="985144" y="3857898"/>
            <a:ext cx="48948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US" sz="1600" b="1" dirty="0" err="1">
                <a:latin typeface="Fixel"/>
              </a:rPr>
              <a:t>actual_regionPath</a:t>
            </a:r>
            <a:r>
              <a:rPr lang="en-US" sz="1600" dirty="0">
                <a:latin typeface="Fixel"/>
              </a:rPr>
              <a:t> — </a:t>
            </a:r>
            <a:r>
              <a:rPr lang="uk-UA" sz="1600" dirty="0">
                <a:latin typeface="Fixel"/>
              </a:rPr>
              <a:t>Автономна Республіка Крим / область / місто зі спеціальним статусом.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600" b="1" dirty="0" err="1">
                <a:latin typeface="Fixel"/>
              </a:rPr>
              <a:t>actual_districtPath</a:t>
            </a:r>
            <a:r>
              <a:rPr lang="en-US" sz="1600" dirty="0">
                <a:latin typeface="Fixel"/>
              </a:rPr>
              <a:t> — </a:t>
            </a:r>
            <a:r>
              <a:rPr lang="uk-UA" sz="1600" dirty="0">
                <a:latin typeface="Fixel"/>
              </a:rPr>
              <a:t>район в області та АР Крим.</a:t>
            </a:r>
            <a:endParaRPr lang="uk-UA" sz="1600" b="0" i="0" u="none" strike="noStrike" dirty="0">
              <a:effectLst/>
              <a:latin typeface="Fixel"/>
            </a:endParaRPr>
          </a:p>
        </p:txBody>
      </p:sp>
      <p:sp>
        <p:nvSpPr>
          <p:cNvPr id="14" name="Google Shape;59;p2">
            <a:extLst>
              <a:ext uri="{FF2B5EF4-FFF2-40B4-BE49-F238E27FC236}">
                <a16:creationId xmlns:a16="http://schemas.microsoft.com/office/drawing/2014/main" id="{109C428E-D3F2-458B-BFA6-87E791F74999}"/>
              </a:ext>
            </a:extLst>
          </p:cNvPr>
          <p:cNvSpPr txBox="1"/>
          <p:nvPr/>
        </p:nvSpPr>
        <p:spPr>
          <a:xfrm>
            <a:off x="1055440" y="4714638"/>
            <a:ext cx="10874748" cy="845622"/>
          </a:xfrm>
          <a:prstGeom prst="roundRect">
            <a:avLst>
              <a:gd name="adj" fmla="val 9479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2000" b="1" dirty="0">
                <a:solidFill>
                  <a:srgbClr val="00B050"/>
                </a:solidFill>
                <a:latin typeface="Fixel"/>
              </a:rPr>
              <a:t>GET</a:t>
            </a:r>
            <a:r>
              <a:rPr lang="en-US" sz="2000" dirty="0">
                <a:latin typeface="Fixel"/>
              </a:rPr>
              <a:t> https://public-api.nazk.gov.ua/v2/documents/list</a:t>
            </a:r>
            <a:endParaRPr lang="uk-UA" sz="2000" dirty="0">
              <a:latin typeface="Fixel"/>
            </a:endParaRPr>
          </a:p>
          <a:p>
            <a:pPr lvl="0"/>
            <a:r>
              <a:rPr lang="en-US" sz="2000" dirty="0">
                <a:latin typeface="Fixel"/>
              </a:rPr>
              <a:t>?actual_communityPath=1.UA32000000000030281.UA32120000000081110.UA32120070000050717</a:t>
            </a:r>
            <a:endParaRPr lang="uk-UA" sz="2000" b="1" dirty="0">
              <a:solidFill>
                <a:schemeClr val="accent6">
                  <a:lumMod val="50000"/>
                </a:schemeClr>
              </a:solidFill>
              <a:latin typeface="Fixel"/>
            </a:endParaRP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609CB791-8C12-48D2-A7EA-4990DD91E239}"/>
              </a:ext>
            </a:extLst>
          </p:cNvPr>
          <p:cNvSpPr/>
          <p:nvPr/>
        </p:nvSpPr>
        <p:spPr>
          <a:xfrm>
            <a:off x="985144" y="5661248"/>
            <a:ext cx="1263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accent5">
                    <a:lumMod val="75000"/>
                  </a:schemeClr>
                </a:solidFill>
                <a:latin typeface="Fixel Text"/>
              </a:rPr>
              <a:t>Довідники</a:t>
            </a:r>
            <a:endParaRPr lang="LID4096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C4F23C70-C07F-4631-BC0E-87C861AC1ECD}"/>
              </a:ext>
            </a:extLst>
          </p:cNvPr>
          <p:cNvSpPr/>
          <p:nvPr/>
        </p:nvSpPr>
        <p:spPr>
          <a:xfrm>
            <a:off x="985144" y="5958258"/>
            <a:ext cx="8567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Доступний запит для отримання довідника країн, які можуть бути у поданих </a:t>
            </a:r>
            <a:r>
              <a:rPr lang="ru-RU" sz="1600" dirty="0"/>
              <a:t>документах: </a:t>
            </a:r>
            <a:r>
              <a:rPr lang="en-US" sz="1600" b="1" dirty="0">
                <a:solidFill>
                  <a:srgbClr val="00B050"/>
                </a:solidFill>
                <a:latin typeface="Fixel"/>
              </a:rPr>
              <a:t>GET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https://public-api.nazk.gov.ua/v2/countries/list</a:t>
            </a:r>
            <a:endParaRPr lang="LID4096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D0B8CFC4-05F7-4D63-98E1-FD400E84BE9C}"/>
              </a:ext>
            </a:extLst>
          </p:cNvPr>
          <p:cNvSpPr/>
          <p:nvPr/>
        </p:nvSpPr>
        <p:spPr>
          <a:xfrm>
            <a:off x="6201997" y="1757538"/>
            <a:ext cx="4894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US" sz="1600" b="1" dirty="0">
                <a:latin typeface="Fixel"/>
              </a:rPr>
              <a:t>communityPath</a:t>
            </a:r>
            <a:r>
              <a:rPr lang="en-US" sz="1600" dirty="0">
                <a:latin typeface="Fixel"/>
              </a:rPr>
              <a:t> — </a:t>
            </a:r>
            <a:r>
              <a:rPr lang="uk-UA" sz="1600" dirty="0">
                <a:latin typeface="Fixel"/>
              </a:rPr>
              <a:t>територіальна громада.</a:t>
            </a:r>
            <a:endParaRPr lang="en-US" sz="1600" dirty="0">
              <a:latin typeface="Fixel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600" b="1" dirty="0">
                <a:latin typeface="Fixel"/>
              </a:rPr>
              <a:t>sity</a:t>
            </a:r>
            <a:r>
              <a:rPr lang="ru-RU" sz="1600" b="1" dirty="0">
                <a:latin typeface="Fixel"/>
              </a:rPr>
              <a:t>Path</a:t>
            </a:r>
            <a:r>
              <a:rPr lang="ru-RU" sz="1600" dirty="0">
                <a:latin typeface="Fixel"/>
              </a:rPr>
              <a:t> —</a:t>
            </a:r>
            <a:r>
              <a:rPr lang="en-US" sz="1600" dirty="0">
                <a:latin typeface="Fixel"/>
              </a:rPr>
              <a:t> </a:t>
            </a:r>
            <a:r>
              <a:rPr lang="uk-UA" sz="1600" dirty="0">
                <a:latin typeface="Fixel"/>
              </a:rPr>
              <a:t>місто</a:t>
            </a:r>
            <a:r>
              <a:rPr lang="ru-RU" sz="1600" dirty="0">
                <a:latin typeface="Fixel"/>
              </a:rPr>
              <a:t>.</a:t>
            </a: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C3A8D634-31FA-48E4-9FA1-C05980A68E72}"/>
              </a:ext>
            </a:extLst>
          </p:cNvPr>
          <p:cNvSpPr/>
          <p:nvPr/>
        </p:nvSpPr>
        <p:spPr>
          <a:xfrm>
            <a:off x="6201997" y="3857898"/>
            <a:ext cx="48948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US" sz="1600" b="1" dirty="0">
                <a:latin typeface="Fixel"/>
              </a:rPr>
              <a:t>actual_communityPath</a:t>
            </a:r>
            <a:r>
              <a:rPr lang="en-US" sz="1600" dirty="0">
                <a:latin typeface="Fixel"/>
              </a:rPr>
              <a:t> — </a:t>
            </a:r>
            <a:r>
              <a:rPr lang="uk-UA" sz="1600" dirty="0">
                <a:latin typeface="Fixel"/>
              </a:rPr>
              <a:t>територіальна громада.</a:t>
            </a:r>
            <a:endParaRPr lang="en-US" sz="1600" dirty="0">
              <a:latin typeface="Fixel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600" b="1" dirty="0">
                <a:latin typeface="Fixel"/>
              </a:rPr>
              <a:t>actual_ sityPath</a:t>
            </a:r>
            <a:r>
              <a:rPr lang="en-US" sz="1600" dirty="0">
                <a:latin typeface="Fixel"/>
              </a:rPr>
              <a:t> — </a:t>
            </a:r>
            <a:r>
              <a:rPr lang="uk-UA" sz="1600" dirty="0">
                <a:latin typeface="Fixel"/>
              </a:rPr>
              <a:t>місто.</a:t>
            </a:r>
          </a:p>
        </p:txBody>
      </p:sp>
    </p:spTree>
    <p:extLst>
      <p:ext uri="{BB962C8B-B14F-4D97-AF65-F5344CB8AC3E}">
        <p14:creationId xmlns:p14="http://schemas.microsoft.com/office/powerpoint/2010/main" val="3931283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Можливості використання відкритих даних з публічної частини реєстру декларацій для дата-аналітики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2FAB810-17C9-467E-84CF-73E37B60C362}"/>
              </a:ext>
            </a:extLst>
          </p:cNvPr>
          <p:cNvSpPr txBox="1">
            <a:spLocks/>
          </p:cNvSpPr>
          <p:nvPr/>
        </p:nvSpPr>
        <p:spPr>
          <a:xfrm>
            <a:off x="1199456" y="3001513"/>
            <a:ext cx="4752527" cy="240994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 baseline="0">
                <a:solidFill>
                  <a:schemeClr val="accent3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 baseline="0">
                <a:solidFill>
                  <a:schemeClr val="accent3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 baseline="0">
                <a:solidFill>
                  <a:schemeClr val="bg1">
                    <a:lumMod val="50000"/>
                  </a:schemeClr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  <a:t>грошових активів декларантів:</a:t>
            </a:r>
            <a:b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  <a:t>порівняння доходів і витрат, аналіз грошових активів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  <a:t>майнового стану:</a:t>
            </a:r>
            <a:b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  <a:t>аналіз нерухомості, земельних ділянок, транспортних засобів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  <a:t>динаміки змін:</a:t>
            </a:r>
            <a:b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  <a:t>відстеження тенденцій за певний період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  <a:t>тощо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ixel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AC7FE2A-A95E-4214-B49C-FAEFF76C0C30}"/>
              </a:ext>
            </a:extLst>
          </p:cNvPr>
          <p:cNvSpPr txBox="1">
            <a:spLocks/>
          </p:cNvSpPr>
          <p:nvPr/>
        </p:nvSpPr>
        <p:spPr>
          <a:xfrm>
            <a:off x="1127448" y="1229526"/>
            <a:ext cx="4824535" cy="43711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accent3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  <a:t>Доступ до публічних даних:</a:t>
            </a:r>
            <a:b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</a:b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  <a:t>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  <a:t>EST API </a:t>
            </a:r>
            <a:r>
              <a:rPr lang="en-US" dirty="0">
                <a:solidFill>
                  <a:srgbClr val="4472C4"/>
                </a:solidFill>
                <a:latin typeface="Fixel"/>
                <a:cs typeface="Arial" panose="020B0604020202020204" pitchFamily="34" charset="0"/>
              </a:rPr>
              <a:t>https://public-api.nazk.gov.ua/v2/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ixel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  <a:t>Типи публічної інформації:</a:t>
            </a:r>
            <a:b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</a:br>
            <a:r>
              <a:rPr kumimoji="0" lang="uk-UA" sz="16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  <a:t>і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xel"/>
                <a:ea typeface="+mn-ea"/>
                <a:cs typeface="Arial" panose="020B0604020202020204" pitchFamily="34" charset="0"/>
              </a:rPr>
              <a:t>нформація про доходи, майно, фінансові зобов'язання, нерухоме майно, транспортні засоби суб’єкта декларування та членів його сім’ї, що надає можливість проводити аналіз: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28048" y="1243413"/>
            <a:ext cx="5040560" cy="2564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uk-UA" sz="1600" b="1" dirty="0">
                <a:solidFill>
                  <a:sysClr val="windowText" lastClr="000000"/>
                </a:solidFill>
                <a:latin typeface="Fixel"/>
                <a:cs typeface="Arial" panose="020B0604020202020204" pitchFamily="34" charset="0"/>
              </a:rPr>
              <a:t>Підтримка антикорупційної діяльності:</a:t>
            </a:r>
            <a:br>
              <a:rPr lang="uk-UA" sz="1600" dirty="0">
                <a:solidFill>
                  <a:sysClr val="windowText" lastClr="000000"/>
                </a:solidFill>
                <a:latin typeface="Fixel"/>
                <a:cs typeface="Arial" panose="020B0604020202020204" pitchFamily="34" charset="0"/>
              </a:rPr>
            </a:br>
            <a:r>
              <a:rPr lang="uk-UA" sz="1600" dirty="0">
                <a:solidFill>
                  <a:sysClr val="windowText" lastClr="000000"/>
                </a:solidFill>
                <a:latin typeface="Fixel"/>
                <a:cs typeface="Arial" panose="020B0604020202020204" pitchFamily="34" charset="0"/>
              </a:rPr>
              <a:t>виявлення можливих </a:t>
            </a:r>
            <a:r>
              <a:rPr lang="uk-UA" sz="1600" dirty="0" err="1">
                <a:solidFill>
                  <a:sysClr val="windowText" lastClr="000000"/>
                </a:solidFill>
                <a:latin typeface="Fixel"/>
                <a:cs typeface="Arial" panose="020B0604020202020204" pitchFamily="34" charset="0"/>
              </a:rPr>
              <a:t>невідповідностей</a:t>
            </a:r>
            <a:r>
              <a:rPr lang="uk-UA" sz="1600" dirty="0">
                <a:solidFill>
                  <a:sysClr val="windowText" lastClr="000000"/>
                </a:solidFill>
                <a:latin typeface="Fixel"/>
                <a:cs typeface="Arial" panose="020B0604020202020204" pitchFamily="34" charset="0"/>
              </a:rPr>
              <a:t> у деклараціях.</a:t>
            </a:r>
          </a:p>
          <a:p>
            <a:pPr marL="285750" lvl="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uk-UA" sz="1600" b="1" dirty="0">
                <a:solidFill>
                  <a:sysClr val="windowText" lastClr="000000"/>
                </a:solidFill>
                <a:latin typeface="Fixel"/>
                <a:cs typeface="Arial" panose="020B0604020202020204" pitchFamily="34" charset="0"/>
              </a:rPr>
              <a:t>Журналістські розслідування:</a:t>
            </a:r>
            <a:br>
              <a:rPr lang="uk-UA" sz="1600" b="1" dirty="0">
                <a:solidFill>
                  <a:sysClr val="windowText" lastClr="000000"/>
                </a:solidFill>
                <a:latin typeface="Fixel"/>
                <a:cs typeface="Arial" panose="020B0604020202020204" pitchFamily="34" charset="0"/>
              </a:rPr>
            </a:br>
            <a:r>
              <a:rPr lang="uk-UA" sz="1600" dirty="0">
                <a:solidFill>
                  <a:sysClr val="windowText" lastClr="000000"/>
                </a:solidFill>
                <a:latin typeface="Fixel"/>
                <a:cs typeface="Arial" panose="020B0604020202020204" pitchFamily="34" charset="0"/>
              </a:rPr>
              <a:t>використання відкритих даних для розслідувань.</a:t>
            </a:r>
          </a:p>
          <a:p>
            <a:pPr marL="285750" lvl="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uk-UA" sz="1600" b="1" dirty="0">
                <a:solidFill>
                  <a:sysClr val="windowText" lastClr="000000"/>
                </a:solidFill>
                <a:latin typeface="Fixel"/>
                <a:cs typeface="Arial" panose="020B0604020202020204" pitchFamily="34" charset="0"/>
              </a:rPr>
              <a:t>Розвиток прозорості:</a:t>
            </a:r>
            <a:br>
              <a:rPr lang="uk-UA" sz="1600" b="1" dirty="0">
                <a:solidFill>
                  <a:sysClr val="windowText" lastClr="000000"/>
                </a:solidFill>
                <a:latin typeface="Fixel"/>
                <a:cs typeface="Arial" panose="020B0604020202020204" pitchFamily="34" charset="0"/>
              </a:rPr>
            </a:br>
            <a:r>
              <a:rPr lang="uk-UA" sz="1600" dirty="0">
                <a:solidFill>
                  <a:sysClr val="windowText" lastClr="000000"/>
                </a:solidFill>
                <a:latin typeface="Fixel"/>
                <a:cs typeface="Arial" panose="020B0604020202020204" pitchFamily="34" charset="0"/>
              </a:rPr>
              <a:t>створення умов для підвищення довіри населення до державних органів та механізмів громадського контролю</a:t>
            </a:r>
            <a:r>
              <a:rPr lang="en-US" sz="1600" dirty="0">
                <a:solidFill>
                  <a:sysClr val="windowText" lastClr="000000"/>
                </a:solidFill>
                <a:latin typeface="Fixel"/>
                <a:cs typeface="Arial" panose="020B0604020202020204" pitchFamily="34" charset="0"/>
              </a:rPr>
              <a:t>.</a:t>
            </a:r>
            <a:endParaRPr lang="uk-UA" sz="1600" dirty="0">
              <a:solidFill>
                <a:sysClr val="windowText" lastClr="000000"/>
              </a:solidFill>
              <a:latin typeface="Fixel"/>
              <a:cs typeface="Arial" panose="020B0604020202020204" pitchFamily="34" charset="0"/>
            </a:endParaRPr>
          </a:p>
        </p:txBody>
      </p:sp>
      <p:pic>
        <p:nvPicPr>
          <p:cNvPr id="8" name="Picture 2" descr="Api Icon #214943 - Free Icons Library">
            <a:extLst>
              <a:ext uri="{FF2B5EF4-FFF2-40B4-BE49-F238E27FC236}">
                <a16:creationId xmlns:a16="http://schemas.microsoft.com/office/drawing/2014/main" id="{DA981DB5-0011-469D-A122-D360B5EC9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 trans="0" pencilSize="58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4163079"/>
            <a:ext cx="3745148" cy="2496765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618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802" y="184762"/>
            <a:ext cx="11163672" cy="723958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atin typeface="Fixel"/>
              </a:rPr>
              <a:t>Приклад </a:t>
            </a:r>
            <a:r>
              <a:rPr lang="uk-UA" sz="2400" dirty="0">
                <a:latin typeface="Fixel"/>
              </a:rPr>
              <a:t>аналізу транспортних засобів та елітної нерухомості суб’єктів декларування </a:t>
            </a:r>
            <a:br>
              <a:rPr lang="uk-UA" sz="2400" dirty="0">
                <a:latin typeface="Fixel"/>
              </a:rPr>
            </a:br>
            <a:r>
              <a:rPr lang="uk-UA" sz="2400" dirty="0">
                <a:latin typeface="Fixel"/>
              </a:rPr>
              <a:t>Одеської області</a:t>
            </a:r>
            <a:r>
              <a:rPr lang="ru-RU" sz="2400" dirty="0">
                <a:latin typeface="Fixel"/>
              </a:rPr>
              <a:t> по роках: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9A800A-D52B-491C-8A41-06EF1F713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74" y="962023"/>
            <a:ext cx="5398830" cy="27615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7B027CD-14AF-4ED1-B5B6-7873952A6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4833" y="962023"/>
            <a:ext cx="5398830" cy="27615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4AD9BF6-9183-4782-A310-571E12A69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992" y="3904899"/>
            <a:ext cx="10941858" cy="276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935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802" y="184762"/>
            <a:ext cx="11163672" cy="723958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atin typeface="Fixel"/>
              </a:rPr>
              <a:t>Приклад </a:t>
            </a:r>
            <a:r>
              <a:rPr lang="uk-UA" sz="2400" dirty="0">
                <a:latin typeface="Fixel"/>
              </a:rPr>
              <a:t>аналізу подарунків та спадщини отриманих суб’єктами декларування</a:t>
            </a:r>
            <a:br>
              <a:rPr lang="uk-UA" sz="2400" dirty="0">
                <a:latin typeface="Fixel"/>
              </a:rPr>
            </a:br>
            <a:r>
              <a:rPr lang="uk-UA" sz="2400" dirty="0">
                <a:latin typeface="Fixel"/>
              </a:rPr>
              <a:t>Одеської області </a:t>
            </a:r>
            <a:r>
              <a:rPr lang="ru-RU" sz="2400" dirty="0">
                <a:latin typeface="Fixel"/>
              </a:rPr>
              <a:t>по роках: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5BD956B-3A49-4A9D-AC49-9FE2277AD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967" y="908720"/>
            <a:ext cx="5199564" cy="26596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3D10DC6-0A86-4DC2-9BEB-25A7E1D5B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2103" y="3752152"/>
            <a:ext cx="4686340" cy="292446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37FA890-80B1-475B-8109-28BCD32D60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1485" y="910054"/>
            <a:ext cx="5196957" cy="265829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CD4DB50-55D6-45AF-A907-B34DE3DA6B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967" y="3752152"/>
            <a:ext cx="5710723" cy="292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977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03B3A76-3A4D-4F25-BB34-D3CF94B55B9C}"/>
              </a:ext>
            </a:extLst>
          </p:cNvPr>
          <p:cNvSpPr txBox="1">
            <a:spLocks/>
          </p:cNvSpPr>
          <p:nvPr/>
        </p:nvSpPr>
        <p:spPr>
          <a:xfrm>
            <a:off x="407368" y="266319"/>
            <a:ext cx="8928992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chemeClr val="bg1"/>
                </a:solidFill>
                <a:latin typeface="Arial Nova Cond" panose="020B0506020202020204" pitchFamily="34" charset="0"/>
                <a:ea typeface="+mj-ea"/>
                <a:cs typeface="+mj-cs"/>
              </a:defRPr>
            </a:lvl1pPr>
          </a:lstStyle>
          <a:p>
            <a:r>
              <a:rPr lang="uk-UA" sz="3600" dirty="0">
                <a:latin typeface="Fixel"/>
              </a:rPr>
              <a:t>Єдиний державний реєстр звітності політичних партій про майно, доходи, витрати і зобов'язання фінансового характеру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9A29A8-D6CC-47D7-AC3B-50B24390C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600" y="2780928"/>
            <a:ext cx="5367045" cy="33524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2772024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Єдиний державний реєстр звітності політичних партій про майно, доходи, витрати і зобов'язання фінансового характеру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94D107-DE87-4753-BAB8-C77EDECDC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1690551"/>
            <a:ext cx="6988172" cy="4365104"/>
          </a:xfrm>
          <a:prstGeom prst="rect">
            <a:avLst/>
          </a:prstGeom>
        </p:spPr>
      </p:pic>
      <p:sp>
        <p:nvSpPr>
          <p:cNvPr id="6" name="Виноска: лінія з границею та рискою 5">
            <a:extLst>
              <a:ext uri="{FF2B5EF4-FFF2-40B4-BE49-F238E27FC236}">
                <a16:creationId xmlns:a16="http://schemas.microsoft.com/office/drawing/2014/main" id="{FFAB7698-10DE-4350-B429-665F394D348B}"/>
              </a:ext>
            </a:extLst>
          </p:cNvPr>
          <p:cNvSpPr/>
          <p:nvPr/>
        </p:nvSpPr>
        <p:spPr>
          <a:xfrm>
            <a:off x="8616280" y="1628545"/>
            <a:ext cx="3240360" cy="720080"/>
          </a:xfrm>
          <a:prstGeom prst="accentBorderCallout1">
            <a:avLst>
              <a:gd name="adj1" fmla="val 74917"/>
              <a:gd name="adj2" fmla="val -4263"/>
              <a:gd name="adj3" fmla="val 215065"/>
              <a:gd name="adj4" fmla="val -2883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Перелік політичних партій зареєстрованих в Реєстрі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34" name="Виноска: лінія з границею та рискою 33">
            <a:extLst>
              <a:ext uri="{FF2B5EF4-FFF2-40B4-BE49-F238E27FC236}">
                <a16:creationId xmlns:a16="http://schemas.microsoft.com/office/drawing/2014/main" id="{EE3D3906-A677-4E6C-8D55-5492305B29B1}"/>
              </a:ext>
            </a:extLst>
          </p:cNvPr>
          <p:cNvSpPr/>
          <p:nvPr/>
        </p:nvSpPr>
        <p:spPr>
          <a:xfrm>
            <a:off x="8632948" y="3067937"/>
            <a:ext cx="3240360" cy="720080"/>
          </a:xfrm>
          <a:prstGeom prst="accentBorderCallout1">
            <a:avLst>
              <a:gd name="adj1" fmla="val 51718"/>
              <a:gd name="adj2" fmla="val -4263"/>
              <a:gd name="adj3" fmla="val 56333"/>
              <a:gd name="adj4" fmla="val -2910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Звіти політичних партій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35" name="Виноска: лінія з границею та рискою 34">
            <a:extLst>
              <a:ext uri="{FF2B5EF4-FFF2-40B4-BE49-F238E27FC236}">
                <a16:creationId xmlns:a16="http://schemas.microsoft.com/office/drawing/2014/main" id="{717C73B9-37A5-4E6E-8EE5-70E627610138}"/>
              </a:ext>
            </a:extLst>
          </p:cNvPr>
          <p:cNvSpPr/>
          <p:nvPr/>
        </p:nvSpPr>
        <p:spPr>
          <a:xfrm>
            <a:off x="8643256" y="4507330"/>
            <a:ext cx="3240360" cy="1444249"/>
          </a:xfrm>
          <a:prstGeom prst="accentBorderCallout1">
            <a:avLst>
              <a:gd name="adj1" fmla="val 17083"/>
              <a:gd name="adj2" fmla="val -4263"/>
              <a:gd name="adj3" fmla="val -53559"/>
              <a:gd name="adj4" fmla="val -29379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Зведена інформація щодо фінансових надходжень та витрат політичних партій та їх місцевих осередків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</p:spTree>
    <p:extLst>
      <p:ext uri="{BB962C8B-B14F-4D97-AF65-F5344CB8AC3E}">
        <p14:creationId xmlns:p14="http://schemas.microsoft.com/office/powerpoint/2010/main" val="25049831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992" y="116632"/>
            <a:ext cx="10515600" cy="644193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Список Політичних партій, зареєстрованих в реєстрі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BF9253-425B-425B-9C15-B24CC48D1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1772816"/>
            <a:ext cx="7929510" cy="4841765"/>
          </a:xfrm>
          <a:prstGeom prst="rect">
            <a:avLst/>
          </a:prstGeom>
        </p:spPr>
      </p:pic>
      <p:sp>
        <p:nvSpPr>
          <p:cNvPr id="11" name="Виноска: лінія з границею та рискою 10">
            <a:extLst>
              <a:ext uri="{FF2B5EF4-FFF2-40B4-BE49-F238E27FC236}">
                <a16:creationId xmlns:a16="http://schemas.microsoft.com/office/drawing/2014/main" id="{DC46ED23-4C68-4658-BA2A-866902A91EEB}"/>
              </a:ext>
            </a:extLst>
          </p:cNvPr>
          <p:cNvSpPr/>
          <p:nvPr/>
        </p:nvSpPr>
        <p:spPr>
          <a:xfrm>
            <a:off x="9434898" y="1772816"/>
            <a:ext cx="2588713" cy="432048"/>
          </a:xfrm>
          <a:prstGeom prst="accentBorderCallout1">
            <a:avLst>
              <a:gd name="adj1" fmla="val 45573"/>
              <a:gd name="adj2" fmla="val -4942"/>
              <a:gd name="adj3" fmla="val 292396"/>
              <a:gd name="adj4" fmla="val -108175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Пошук та фільтри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A6841F-902E-41F8-8752-C4D13F8561AB}"/>
              </a:ext>
            </a:extLst>
          </p:cNvPr>
          <p:cNvSpPr txBox="1"/>
          <p:nvPr/>
        </p:nvSpPr>
        <p:spPr>
          <a:xfrm>
            <a:off x="946148" y="697503"/>
            <a:ext cx="9721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Fixel"/>
              </a:rPr>
              <a:t>Перегляд списку політичних партій, зареєстрованих в реєстрі, з можливістю пошуку за назвою або кодом ЄДРПОУ, статусом в реєстрі, а також відомості щодо звітування.</a:t>
            </a:r>
            <a:endParaRPr lang="LID4096" dirty="0">
              <a:latin typeface="Fixel"/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EC2C9A7D-AD6E-4A8A-80DD-3FC0FD6EB22B}"/>
              </a:ext>
            </a:extLst>
          </p:cNvPr>
          <p:cNvSpPr/>
          <p:nvPr/>
        </p:nvSpPr>
        <p:spPr>
          <a:xfrm>
            <a:off x="1127448" y="2924944"/>
            <a:ext cx="5616624" cy="720080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EB96BB72-4688-4213-97D5-27DEDE787EDB}"/>
              </a:ext>
            </a:extLst>
          </p:cNvPr>
          <p:cNvSpPr/>
          <p:nvPr/>
        </p:nvSpPr>
        <p:spPr>
          <a:xfrm>
            <a:off x="5303912" y="4250986"/>
            <a:ext cx="3096344" cy="402150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5" name="Виноска: лінія з границею та рискою 14">
            <a:extLst>
              <a:ext uri="{FF2B5EF4-FFF2-40B4-BE49-F238E27FC236}">
                <a16:creationId xmlns:a16="http://schemas.microsoft.com/office/drawing/2014/main" id="{8EE977D5-D307-4B72-B560-612128B45C1D}"/>
              </a:ext>
            </a:extLst>
          </p:cNvPr>
          <p:cNvSpPr/>
          <p:nvPr/>
        </p:nvSpPr>
        <p:spPr>
          <a:xfrm>
            <a:off x="9440549" y="3407187"/>
            <a:ext cx="2588713" cy="720080"/>
          </a:xfrm>
          <a:prstGeom prst="accentBorderCallout1">
            <a:avLst>
              <a:gd name="adj1" fmla="val 45573"/>
              <a:gd name="adj2" fmla="val -4942"/>
              <a:gd name="adj3" fmla="val 142313"/>
              <a:gd name="adj4" fmla="val -42285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Інформація про звітування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6" name="Виноска: лінія з границею та рискою 15">
            <a:extLst>
              <a:ext uri="{FF2B5EF4-FFF2-40B4-BE49-F238E27FC236}">
                <a16:creationId xmlns:a16="http://schemas.microsoft.com/office/drawing/2014/main" id="{AE77E58D-374F-412E-8B93-1F1A31946C07}"/>
              </a:ext>
            </a:extLst>
          </p:cNvPr>
          <p:cNvSpPr/>
          <p:nvPr/>
        </p:nvSpPr>
        <p:spPr>
          <a:xfrm>
            <a:off x="9423699" y="5593990"/>
            <a:ext cx="2588713" cy="923330"/>
          </a:xfrm>
          <a:prstGeom prst="accentBorderCallout1">
            <a:avLst>
              <a:gd name="adj1" fmla="val 45573"/>
              <a:gd name="adj2" fmla="val -4942"/>
              <a:gd name="adj3" fmla="val 82024"/>
              <a:gd name="adj4" fmla="val -2734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Перехід до публічного профілю політичної партії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7" name="Виноска: лінія з границею та рискою 16">
            <a:extLst>
              <a:ext uri="{FF2B5EF4-FFF2-40B4-BE49-F238E27FC236}">
                <a16:creationId xmlns:a16="http://schemas.microsoft.com/office/drawing/2014/main" id="{67E3E7BB-F09D-41F2-83D7-332D146A3A64}"/>
              </a:ext>
            </a:extLst>
          </p:cNvPr>
          <p:cNvSpPr/>
          <p:nvPr/>
        </p:nvSpPr>
        <p:spPr>
          <a:xfrm>
            <a:off x="9440549" y="2583464"/>
            <a:ext cx="2588713" cy="432048"/>
          </a:xfrm>
          <a:prstGeom prst="accentBorderCallout1">
            <a:avLst>
              <a:gd name="adj1" fmla="val 45573"/>
              <a:gd name="adj2" fmla="val -4942"/>
              <a:gd name="adj3" fmla="val 343272"/>
              <a:gd name="adj4" fmla="val -161498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Сортування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8" name="Виноска: лінія з границею та рискою 17">
            <a:extLst>
              <a:ext uri="{FF2B5EF4-FFF2-40B4-BE49-F238E27FC236}">
                <a16:creationId xmlns:a16="http://schemas.microsoft.com/office/drawing/2014/main" id="{7C4AA22F-A1A9-409C-9463-7AEA5B8F37C6}"/>
              </a:ext>
            </a:extLst>
          </p:cNvPr>
          <p:cNvSpPr/>
          <p:nvPr/>
        </p:nvSpPr>
        <p:spPr>
          <a:xfrm>
            <a:off x="9423698" y="4439487"/>
            <a:ext cx="2588713" cy="720080"/>
          </a:xfrm>
          <a:prstGeom prst="accentBorderCallout1">
            <a:avLst>
              <a:gd name="adj1" fmla="val 45573"/>
              <a:gd name="adj2" fmla="val -4942"/>
              <a:gd name="adj3" fmla="val 84925"/>
              <a:gd name="adj4" fmla="val -109194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Перехід до звіту політичної партії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7A26129A-4F00-49F3-8578-9AA8FEDA6114}"/>
              </a:ext>
            </a:extLst>
          </p:cNvPr>
          <p:cNvSpPr/>
          <p:nvPr/>
        </p:nvSpPr>
        <p:spPr>
          <a:xfrm>
            <a:off x="6240016" y="4979368"/>
            <a:ext cx="432048" cy="249832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2A51BE2B-D46F-47FD-A4CA-362F4520A615}"/>
              </a:ext>
            </a:extLst>
          </p:cNvPr>
          <p:cNvSpPr/>
          <p:nvPr/>
        </p:nvSpPr>
        <p:spPr>
          <a:xfrm>
            <a:off x="8426127" y="6309320"/>
            <a:ext cx="432048" cy="249832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703841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992" y="116632"/>
            <a:ext cx="10515600" cy="644193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Квартальна звітність 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A6841F-902E-41F8-8752-C4D13F8561AB}"/>
              </a:ext>
            </a:extLst>
          </p:cNvPr>
          <p:cNvSpPr txBox="1"/>
          <p:nvPr/>
        </p:nvSpPr>
        <p:spPr>
          <a:xfrm>
            <a:off x="946148" y="697503"/>
            <a:ext cx="10694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Fixel"/>
              </a:rPr>
              <a:t>Перегляд списку звітів політичних партій, з можливістю пошуку за розширеними фільтрами, швидким переходом до перегляду звіту та висновку за результатами перевірки</a:t>
            </a:r>
            <a:endParaRPr lang="LID4096" dirty="0">
              <a:latin typeface="Fixe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77AF92-5D33-4B54-9CF2-625D323D8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95" y="1772816"/>
            <a:ext cx="8098994" cy="4104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Виноска: лінія з границею та рискою 10">
            <a:extLst>
              <a:ext uri="{FF2B5EF4-FFF2-40B4-BE49-F238E27FC236}">
                <a16:creationId xmlns:a16="http://schemas.microsoft.com/office/drawing/2014/main" id="{DC46ED23-4C68-4658-BA2A-866902A91EEB}"/>
              </a:ext>
            </a:extLst>
          </p:cNvPr>
          <p:cNvSpPr/>
          <p:nvPr/>
        </p:nvSpPr>
        <p:spPr>
          <a:xfrm>
            <a:off x="9434898" y="1806578"/>
            <a:ext cx="2588713" cy="432048"/>
          </a:xfrm>
          <a:prstGeom prst="accentBorderCallout1">
            <a:avLst>
              <a:gd name="adj1" fmla="val 45573"/>
              <a:gd name="adj2" fmla="val -4942"/>
              <a:gd name="adj3" fmla="val 223205"/>
              <a:gd name="adj4" fmla="val -2258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Пошук та фільтри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5" name="Виноска: лінія з границею та рискою 14">
            <a:extLst>
              <a:ext uri="{FF2B5EF4-FFF2-40B4-BE49-F238E27FC236}">
                <a16:creationId xmlns:a16="http://schemas.microsoft.com/office/drawing/2014/main" id="{8EE977D5-D307-4B72-B560-612128B45C1D}"/>
              </a:ext>
            </a:extLst>
          </p:cNvPr>
          <p:cNvSpPr/>
          <p:nvPr/>
        </p:nvSpPr>
        <p:spPr>
          <a:xfrm>
            <a:off x="9434896" y="3284984"/>
            <a:ext cx="2588713" cy="720080"/>
          </a:xfrm>
          <a:prstGeom prst="accentBorderCallout1">
            <a:avLst>
              <a:gd name="adj1" fmla="val 45573"/>
              <a:gd name="adj2" fmla="val -4942"/>
              <a:gd name="adj3" fmla="val 136208"/>
              <a:gd name="adj4" fmla="val -29718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Перегляд звіту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21" name="Виноска: лінія з границею та рискою 20">
            <a:extLst>
              <a:ext uri="{FF2B5EF4-FFF2-40B4-BE49-F238E27FC236}">
                <a16:creationId xmlns:a16="http://schemas.microsoft.com/office/drawing/2014/main" id="{A6952743-E923-44DC-AC2F-35FDEFB4F3A1}"/>
              </a:ext>
            </a:extLst>
          </p:cNvPr>
          <p:cNvSpPr/>
          <p:nvPr/>
        </p:nvSpPr>
        <p:spPr>
          <a:xfrm>
            <a:off x="9434897" y="5051422"/>
            <a:ext cx="2588713" cy="720080"/>
          </a:xfrm>
          <a:prstGeom prst="accentBorderCallout1">
            <a:avLst>
              <a:gd name="adj1" fmla="val 45573"/>
              <a:gd name="adj2" fmla="val -4942"/>
              <a:gd name="adj3" fmla="val 84925"/>
              <a:gd name="adj4" fmla="val -23265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Перегляд висновку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</p:spTree>
    <p:extLst>
      <p:ext uri="{BB962C8B-B14F-4D97-AF65-F5344CB8AC3E}">
        <p14:creationId xmlns:p14="http://schemas.microsoft.com/office/powerpoint/2010/main" val="30987084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992" y="116632"/>
            <a:ext cx="10515600" cy="644193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Перегляд зведеної інформації 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A6841F-902E-41F8-8752-C4D13F8561AB}"/>
              </a:ext>
            </a:extLst>
          </p:cNvPr>
          <p:cNvSpPr txBox="1"/>
          <p:nvPr/>
        </p:nvSpPr>
        <p:spPr>
          <a:xfrm>
            <a:off x="946148" y="697503"/>
            <a:ext cx="10982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Fixel"/>
              </a:rPr>
              <a:t>Можливість перегляду надходжень та витрат щодо всіх або конкретної політичної партії чи місцевого осередку з можливістю розширеної фільтрації та вивантаження даних</a:t>
            </a:r>
            <a:endParaRPr lang="LID4096" dirty="0">
              <a:latin typeface="Fixel"/>
            </a:endParaRP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EB96BB72-4688-4213-97D5-27DEDE787EDB}"/>
              </a:ext>
            </a:extLst>
          </p:cNvPr>
          <p:cNvSpPr/>
          <p:nvPr/>
        </p:nvSpPr>
        <p:spPr>
          <a:xfrm>
            <a:off x="5303912" y="4250986"/>
            <a:ext cx="3096344" cy="402150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97895C-E692-4FE3-AD4C-9BF8D9A35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796" y="1602391"/>
            <a:ext cx="7488832" cy="5049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Виноска: лінія з границею та рискою 14">
            <a:extLst>
              <a:ext uri="{FF2B5EF4-FFF2-40B4-BE49-F238E27FC236}">
                <a16:creationId xmlns:a16="http://schemas.microsoft.com/office/drawing/2014/main" id="{8EE977D5-D307-4B72-B560-612128B45C1D}"/>
              </a:ext>
            </a:extLst>
          </p:cNvPr>
          <p:cNvSpPr/>
          <p:nvPr/>
        </p:nvSpPr>
        <p:spPr>
          <a:xfrm>
            <a:off x="8904313" y="1602391"/>
            <a:ext cx="3024336" cy="720080"/>
          </a:xfrm>
          <a:prstGeom prst="accentBorderCallout1">
            <a:avLst>
              <a:gd name="adj1" fmla="val 27936"/>
              <a:gd name="adj2" fmla="val -4942"/>
              <a:gd name="adj3" fmla="val 28848"/>
              <a:gd name="adj4" fmla="val -23735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Вибір перегляду внесків або надходжень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21" name="Виноска: лінія з границею та рискою 20">
            <a:extLst>
              <a:ext uri="{FF2B5EF4-FFF2-40B4-BE49-F238E27FC236}">
                <a16:creationId xmlns:a16="http://schemas.microsoft.com/office/drawing/2014/main" id="{B7D629DC-F551-4C90-976D-2B40173703E1}"/>
              </a:ext>
            </a:extLst>
          </p:cNvPr>
          <p:cNvSpPr/>
          <p:nvPr/>
        </p:nvSpPr>
        <p:spPr>
          <a:xfrm>
            <a:off x="8904312" y="2539931"/>
            <a:ext cx="3024336" cy="373472"/>
          </a:xfrm>
          <a:prstGeom prst="accentBorderCallout1">
            <a:avLst>
              <a:gd name="adj1" fmla="val 27936"/>
              <a:gd name="adj2" fmla="val -4942"/>
              <a:gd name="adj3" fmla="val 29436"/>
              <a:gd name="adj4" fmla="val -50764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Фільтри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22" name="Виноска: лінія з границею та рискою 21">
            <a:extLst>
              <a:ext uri="{FF2B5EF4-FFF2-40B4-BE49-F238E27FC236}">
                <a16:creationId xmlns:a16="http://schemas.microsoft.com/office/drawing/2014/main" id="{29DC7F82-6FB0-4F9C-BE5A-8A89CE5E5DB3}"/>
              </a:ext>
            </a:extLst>
          </p:cNvPr>
          <p:cNvSpPr/>
          <p:nvPr/>
        </p:nvSpPr>
        <p:spPr>
          <a:xfrm>
            <a:off x="8919121" y="3130864"/>
            <a:ext cx="3024336" cy="1522271"/>
          </a:xfrm>
          <a:prstGeom prst="accentBorderCallout1">
            <a:avLst>
              <a:gd name="adj1" fmla="val 7079"/>
              <a:gd name="adj2" fmla="val -5362"/>
              <a:gd name="adj3" fmla="val 7745"/>
              <a:gd name="adj4" fmla="val -1675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Кнопки вивантаження даних, налаштування відображення фільтрів та колонок таблиці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23" name="Виноска: лінія з границею та рискою 22">
            <a:extLst>
              <a:ext uri="{FF2B5EF4-FFF2-40B4-BE49-F238E27FC236}">
                <a16:creationId xmlns:a16="http://schemas.microsoft.com/office/drawing/2014/main" id="{CE74FC8C-C200-407D-9304-2D9350C0B52C}"/>
              </a:ext>
            </a:extLst>
          </p:cNvPr>
          <p:cNvSpPr/>
          <p:nvPr/>
        </p:nvSpPr>
        <p:spPr>
          <a:xfrm>
            <a:off x="8919121" y="4870596"/>
            <a:ext cx="3024336" cy="1522271"/>
          </a:xfrm>
          <a:prstGeom prst="accentBorderCallout1">
            <a:avLst>
              <a:gd name="adj1" fmla="val 42119"/>
              <a:gd name="adj2" fmla="val -5362"/>
              <a:gd name="adj3" fmla="val 41950"/>
              <a:gd name="adj4" fmla="val -1591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Інформація про надходження або витрати (залежно від обраних фільтрів) у табличній формі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</p:spTree>
    <p:extLst>
      <p:ext uri="{BB962C8B-B14F-4D97-AF65-F5344CB8AC3E}">
        <p14:creationId xmlns:p14="http://schemas.microsoft.com/office/powerpoint/2010/main" val="27613438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992" y="116632"/>
            <a:ext cx="10515600" cy="644193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Fixel"/>
              </a:rPr>
              <a:t>Публічний</a:t>
            </a:r>
            <a:r>
              <a:rPr lang="ru-RU" sz="2400" dirty="0">
                <a:latin typeface="Fixel"/>
              </a:rPr>
              <a:t> </a:t>
            </a:r>
            <a:r>
              <a:rPr lang="en-US" sz="2400" dirty="0">
                <a:latin typeface="Fixel"/>
              </a:rPr>
              <a:t>API</a:t>
            </a:r>
            <a:endParaRPr lang="ru-RU" sz="2400" dirty="0">
              <a:latin typeface="Fixel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A6841F-902E-41F8-8752-C4D13F8561AB}"/>
              </a:ext>
            </a:extLst>
          </p:cNvPr>
          <p:cNvSpPr txBox="1"/>
          <p:nvPr/>
        </p:nvSpPr>
        <p:spPr>
          <a:xfrm>
            <a:off x="946148" y="697503"/>
            <a:ext cx="10982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Fixel"/>
              </a:rPr>
              <a:t>Можливість отримання публічної інформації щодо політичних партій їх місцевих осередків та їх звітності в машинозчитувальному форматі з метою їх подальшої обробки програмними засобами</a:t>
            </a:r>
            <a:endParaRPr lang="LID4096" dirty="0">
              <a:latin typeface="Fixe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547377-76B8-43B5-A469-DDEFC07B4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3053127"/>
            <a:ext cx="5976664" cy="36193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F47211-1CCA-4C83-A254-372669451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615" y="1336352"/>
            <a:ext cx="10983462" cy="16019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10FD26-4889-468F-9E56-9D74C700EC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4289" y="3052682"/>
            <a:ext cx="4662351" cy="361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653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>
                <a:latin typeface="Fixel"/>
              </a:rPr>
              <a:t>Офіційний</a:t>
            </a:r>
            <a:r>
              <a:rPr lang="ru-RU" sz="2400" dirty="0">
                <a:latin typeface="Fixel"/>
              </a:rPr>
              <a:t> вебсайт </a:t>
            </a:r>
            <a:r>
              <a:rPr lang="ru-RU" sz="2400" dirty="0" err="1">
                <a:latin typeface="Fixel"/>
              </a:rPr>
              <a:t>Національного</a:t>
            </a:r>
            <a:r>
              <a:rPr lang="ru-RU" sz="2400" dirty="0">
                <a:latin typeface="Fixel"/>
              </a:rPr>
              <a:t> агентства з </a:t>
            </a:r>
            <a:r>
              <a:rPr lang="ru-RU" sz="2400" dirty="0" err="1">
                <a:latin typeface="Fixel"/>
              </a:rPr>
              <a:t>питань</a:t>
            </a:r>
            <a:r>
              <a:rPr lang="ru-RU" sz="2400" dirty="0">
                <a:latin typeface="Fixel"/>
              </a:rPr>
              <a:t> </a:t>
            </a:r>
            <a:r>
              <a:rPr lang="ru-RU" sz="2400" dirty="0" err="1">
                <a:latin typeface="Fixel"/>
              </a:rPr>
              <a:t>запобігання</a:t>
            </a:r>
            <a:r>
              <a:rPr lang="ru-RU" sz="2400" dirty="0">
                <a:latin typeface="Fixel"/>
              </a:rPr>
              <a:t> </a:t>
            </a:r>
            <a:r>
              <a:rPr lang="ru-RU" sz="2400" dirty="0" err="1">
                <a:latin typeface="Fixel"/>
              </a:rPr>
              <a:t>корупції</a:t>
            </a:r>
            <a:endParaRPr lang="uk-UA" sz="2400" dirty="0">
              <a:latin typeface="Fixel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3BBB0BC1-7C2E-464C-ABD4-505C4F7B0C16}"/>
              </a:ext>
            </a:extLst>
          </p:cNvPr>
          <p:cNvSpPr/>
          <p:nvPr/>
        </p:nvSpPr>
        <p:spPr>
          <a:xfrm>
            <a:off x="1002556" y="5626697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800" b="0" i="0" u="none" strike="noStrike" kern="1200" cap="none" spc="0" normalizeH="0" baseline="0" noProof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DBA746-62B6-43EC-8A1F-5411EAAA17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608"/>
          <a:stretch/>
        </p:blipFill>
        <p:spPr>
          <a:xfrm>
            <a:off x="1002556" y="934400"/>
            <a:ext cx="6468786" cy="25666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7979C3-094B-46E0-B94B-DDC32D2FE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556" y="3630819"/>
            <a:ext cx="6469698" cy="2953772"/>
          </a:xfrm>
          <a:prstGeom prst="rect">
            <a:avLst/>
          </a:prstGeom>
        </p:spPr>
      </p:pic>
      <p:sp>
        <p:nvSpPr>
          <p:cNvPr id="15" name="Виноска: лінія з границею та рискою 14">
            <a:extLst>
              <a:ext uri="{FF2B5EF4-FFF2-40B4-BE49-F238E27FC236}">
                <a16:creationId xmlns:a16="http://schemas.microsoft.com/office/drawing/2014/main" id="{93EF5527-4177-46BB-BD13-F7161000C412}"/>
              </a:ext>
            </a:extLst>
          </p:cNvPr>
          <p:cNvSpPr/>
          <p:nvPr/>
        </p:nvSpPr>
        <p:spPr>
          <a:xfrm>
            <a:off x="8034136" y="3093473"/>
            <a:ext cx="4014337" cy="397627"/>
          </a:xfrm>
          <a:prstGeom prst="accentBorderCallout1">
            <a:avLst>
              <a:gd name="adj1" fmla="val 67418"/>
              <a:gd name="adj2" fmla="val -3037"/>
              <a:gd name="adj3" fmla="val -7848"/>
              <a:gd name="adj4" fmla="val -16323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>
                <a:ln w="12700">
                  <a:solidFill>
                    <a:schemeClr val="tx1"/>
                  </a:solidFill>
                </a:ln>
                <a:latin typeface="Fixel"/>
              </a:rPr>
              <a:t>Головне меню</a:t>
            </a:r>
            <a:endParaRPr lang="LID4096" sz="1400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6" name="Виноска: лінія з границею та рискою 15">
            <a:extLst>
              <a:ext uri="{FF2B5EF4-FFF2-40B4-BE49-F238E27FC236}">
                <a16:creationId xmlns:a16="http://schemas.microsoft.com/office/drawing/2014/main" id="{41C687FB-0F37-45CC-9AF5-E090F9CEB5D7}"/>
              </a:ext>
            </a:extLst>
          </p:cNvPr>
          <p:cNvSpPr/>
          <p:nvPr/>
        </p:nvSpPr>
        <p:spPr>
          <a:xfrm>
            <a:off x="8034137" y="3717032"/>
            <a:ext cx="4014337" cy="618143"/>
          </a:xfrm>
          <a:prstGeom prst="accentBorderCallout1">
            <a:avLst>
              <a:gd name="adj1" fmla="val 7716"/>
              <a:gd name="adj2" fmla="val -3037"/>
              <a:gd name="adj3" fmla="val 77886"/>
              <a:gd name="adj4" fmla="val -16323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>
                <a:ln w="12700">
                  <a:solidFill>
                    <a:schemeClr val="tx1"/>
                  </a:solidFill>
                </a:ln>
                <a:latin typeface="Fixel"/>
              </a:rPr>
              <a:t>Ключові реєстри та портали, посилання на важливі ресурси</a:t>
            </a:r>
            <a:endParaRPr lang="LID4096" sz="1400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5ED6167B-96B6-4E25-8C76-F2317F893E91}"/>
              </a:ext>
            </a:extLst>
          </p:cNvPr>
          <p:cNvSpPr/>
          <p:nvPr/>
        </p:nvSpPr>
        <p:spPr>
          <a:xfrm>
            <a:off x="7889109" y="934400"/>
            <a:ext cx="415936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600" dirty="0">
                <a:effectLst/>
                <a:latin typeface="Fixel"/>
                <a:ea typeface="Times New Roman" panose="02020603050405020304" pitchFamily="18" charset="0"/>
              </a:rPr>
              <a:t>Офіційний вебсайт Національного агентства – </a:t>
            </a:r>
            <a:r>
              <a:rPr lang="en-US" sz="1600" b="1" dirty="0">
                <a:solidFill>
                  <a:srgbClr val="0070C0"/>
                </a:solidFill>
                <a:effectLst/>
                <a:latin typeface="Fixel"/>
                <a:ea typeface="Times New Roman" panose="02020603050405020304" pitchFamily="18" charset="0"/>
              </a:rPr>
              <a:t>https://nazk.gov.ua</a:t>
            </a:r>
            <a:endParaRPr lang="uk-UA" sz="1600" b="1" dirty="0">
              <a:solidFill>
                <a:srgbClr val="0070C0"/>
              </a:solidFill>
              <a:effectLst/>
              <a:latin typeface="Fixel"/>
              <a:ea typeface="Times New Roman" panose="02020603050405020304" pitchFamily="18" charset="0"/>
            </a:endParaRPr>
          </a:p>
          <a:p>
            <a:r>
              <a:rPr lang="ru-RU" sz="1600" b="1" dirty="0">
                <a:latin typeface="Fixel"/>
              </a:rPr>
              <a:t>На </a:t>
            </a:r>
            <a:r>
              <a:rPr lang="ru-RU" sz="1600" b="1" dirty="0" err="1">
                <a:latin typeface="Fixel"/>
              </a:rPr>
              <a:t>нашому</a:t>
            </a:r>
            <a:r>
              <a:rPr lang="ru-RU" sz="1600" b="1" dirty="0">
                <a:latin typeface="Fixel"/>
              </a:rPr>
              <a:t> </a:t>
            </a:r>
            <a:r>
              <a:rPr lang="ru-RU" sz="1600" b="1" dirty="0" err="1">
                <a:latin typeface="Fixel"/>
              </a:rPr>
              <a:t>сайті</a:t>
            </a:r>
            <a:r>
              <a:rPr lang="ru-RU" sz="1600" b="1" dirty="0">
                <a:latin typeface="Fixel"/>
              </a:rPr>
              <a:t> </a:t>
            </a:r>
            <a:r>
              <a:rPr lang="ru-RU" sz="1600" b="1" dirty="0" err="1">
                <a:latin typeface="Fixel"/>
              </a:rPr>
              <a:t>ви</a:t>
            </a:r>
            <a:r>
              <a:rPr lang="ru-RU" sz="1600" b="1" dirty="0">
                <a:latin typeface="Fixel"/>
              </a:rPr>
              <a:t> </a:t>
            </a:r>
            <a:r>
              <a:rPr lang="ru-RU" sz="1600" b="1" dirty="0" err="1">
                <a:latin typeface="Fixel"/>
              </a:rPr>
              <a:t>знайдете</a:t>
            </a:r>
            <a:r>
              <a:rPr lang="ru-RU" sz="1600" b="1" dirty="0">
                <a:latin typeface="Fixel"/>
              </a:rPr>
              <a:t>:</a:t>
            </a:r>
            <a:endParaRPr lang="ru-RU" sz="1600" dirty="0">
              <a:latin typeface="Fixel"/>
            </a:endParaRPr>
          </a:p>
          <a:p>
            <a:r>
              <a:rPr lang="ru-RU" sz="1600" b="1" dirty="0" err="1">
                <a:latin typeface="Fixel"/>
              </a:rPr>
              <a:t>Прозорість</a:t>
            </a:r>
            <a:r>
              <a:rPr lang="ru-RU" sz="1600" b="1" dirty="0">
                <a:latin typeface="Fixel"/>
              </a:rPr>
              <a:t>:</a:t>
            </a:r>
            <a:r>
              <a:rPr lang="ru-RU" sz="1600" dirty="0">
                <a:latin typeface="Fixel"/>
              </a:rPr>
              <a:t> усе про нашу </a:t>
            </a:r>
            <a:r>
              <a:rPr lang="ru-RU" sz="1600" dirty="0" err="1">
                <a:latin typeface="Fixel"/>
              </a:rPr>
              <a:t>діяльність</a:t>
            </a:r>
            <a:r>
              <a:rPr lang="ru-RU" sz="1600" dirty="0">
                <a:latin typeface="Fixel"/>
              </a:rPr>
              <a:t>.</a:t>
            </a:r>
          </a:p>
          <a:p>
            <a:r>
              <a:rPr lang="ru-RU" sz="1600" b="1" dirty="0" err="1">
                <a:latin typeface="Fixel"/>
              </a:rPr>
              <a:t>Доступність</a:t>
            </a:r>
            <a:r>
              <a:rPr lang="ru-RU" sz="1600" b="1" dirty="0">
                <a:latin typeface="Fixel"/>
              </a:rPr>
              <a:t>: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посилання</a:t>
            </a:r>
            <a:r>
              <a:rPr lang="ru-RU" sz="1600" dirty="0">
                <a:latin typeface="Fixel"/>
              </a:rPr>
              <a:t> на </a:t>
            </a:r>
            <a:r>
              <a:rPr lang="ru-RU" sz="1600" dirty="0" err="1">
                <a:latin typeface="Fixel"/>
              </a:rPr>
              <a:t>ключові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реєстри</a:t>
            </a:r>
            <a:r>
              <a:rPr lang="ru-RU" sz="1600" dirty="0">
                <a:latin typeface="Fixel"/>
              </a:rPr>
              <a:t>.</a:t>
            </a:r>
          </a:p>
          <a:p>
            <a:r>
              <a:rPr lang="ru-RU" sz="1600" b="1" dirty="0" err="1">
                <a:latin typeface="Fixel"/>
              </a:rPr>
              <a:t>Експертність</a:t>
            </a:r>
            <a:r>
              <a:rPr lang="ru-RU" sz="1600" b="1" dirty="0">
                <a:latin typeface="Fixel"/>
              </a:rPr>
              <a:t>: </a:t>
            </a:r>
            <a:r>
              <a:rPr lang="ru-RU" sz="1600" dirty="0" err="1">
                <a:latin typeface="Fixel"/>
              </a:rPr>
              <a:t>доступні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роз'яснення</a:t>
            </a:r>
            <a:r>
              <a:rPr lang="ru-RU" sz="1600" dirty="0">
                <a:latin typeface="Fixel"/>
              </a:rPr>
              <a:t> та </a:t>
            </a:r>
            <a:r>
              <a:rPr lang="ru-RU" sz="1600" dirty="0" err="1">
                <a:latin typeface="Fixel"/>
              </a:rPr>
              <a:t>навчальні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матеріали</a:t>
            </a:r>
            <a:r>
              <a:rPr lang="ru-RU" sz="1600" dirty="0">
                <a:latin typeface="Fixel"/>
              </a:rPr>
              <a:t>.</a:t>
            </a:r>
          </a:p>
        </p:txBody>
      </p:sp>
      <p:sp>
        <p:nvSpPr>
          <p:cNvPr id="19" name="Виноска: лінія з границею та рискою 18">
            <a:extLst>
              <a:ext uri="{FF2B5EF4-FFF2-40B4-BE49-F238E27FC236}">
                <a16:creationId xmlns:a16="http://schemas.microsoft.com/office/drawing/2014/main" id="{77B570A9-3AEC-41D5-ACC7-4F2B96837E10}"/>
              </a:ext>
            </a:extLst>
          </p:cNvPr>
          <p:cNvSpPr/>
          <p:nvPr/>
        </p:nvSpPr>
        <p:spPr>
          <a:xfrm>
            <a:off x="8034135" y="5470581"/>
            <a:ext cx="4014337" cy="618143"/>
          </a:xfrm>
          <a:prstGeom prst="accentBorderCallout1">
            <a:avLst>
              <a:gd name="adj1" fmla="val 7716"/>
              <a:gd name="adj2" fmla="val -3037"/>
              <a:gd name="adj3" fmla="val 77886"/>
              <a:gd name="adj4" fmla="val -16323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>
                <a:ln w="12700">
                  <a:solidFill>
                    <a:schemeClr val="tx1"/>
                  </a:solidFill>
                </a:ln>
                <a:latin typeface="Fixel"/>
              </a:rPr>
              <a:t>Відстеження статусу вхідної кореспонденції</a:t>
            </a:r>
            <a:endParaRPr lang="LID4096" sz="1400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20" name="Виноска: лінія з границею та рискою 19">
            <a:extLst>
              <a:ext uri="{FF2B5EF4-FFF2-40B4-BE49-F238E27FC236}">
                <a16:creationId xmlns:a16="http://schemas.microsoft.com/office/drawing/2014/main" id="{A1FABEC6-93CE-4568-BD0D-6DF927295EF1}"/>
              </a:ext>
            </a:extLst>
          </p:cNvPr>
          <p:cNvSpPr/>
          <p:nvPr/>
        </p:nvSpPr>
        <p:spPr>
          <a:xfrm>
            <a:off x="8034134" y="4561107"/>
            <a:ext cx="4014337" cy="618143"/>
          </a:xfrm>
          <a:prstGeom prst="accentBorderCallout1">
            <a:avLst>
              <a:gd name="adj1" fmla="val 7716"/>
              <a:gd name="adj2" fmla="val -3037"/>
              <a:gd name="adj3" fmla="val 75041"/>
              <a:gd name="adj4" fmla="val -46329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>
                <a:ln w="12700">
                  <a:solidFill>
                    <a:schemeClr val="tx1"/>
                  </a:solidFill>
                </a:ln>
                <a:latin typeface="Fixel"/>
              </a:rPr>
              <a:t>Статус реєстрів та порталів</a:t>
            </a:r>
            <a:endParaRPr lang="LID4096" sz="1400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</p:spTree>
    <p:extLst>
      <p:ext uri="{BB962C8B-B14F-4D97-AF65-F5344CB8AC3E}">
        <p14:creationId xmlns:p14="http://schemas.microsoft.com/office/powerpoint/2010/main" val="32431264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276" y="116632"/>
            <a:ext cx="10179316" cy="644193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Fixel"/>
              </a:rPr>
              <a:t>Можливості</a:t>
            </a:r>
            <a:r>
              <a:rPr lang="ru-RU" sz="2400" dirty="0">
                <a:latin typeface="Fixel"/>
              </a:rPr>
              <a:t> </a:t>
            </a:r>
            <a:r>
              <a:rPr lang="ru-RU" sz="2400" dirty="0" err="1">
                <a:latin typeface="Fixel"/>
              </a:rPr>
              <a:t>публічного</a:t>
            </a:r>
            <a:r>
              <a:rPr lang="ru-RU" sz="2400" dirty="0">
                <a:latin typeface="Fixel"/>
              </a:rPr>
              <a:t> </a:t>
            </a:r>
            <a:r>
              <a:rPr lang="en-US" sz="2400" dirty="0">
                <a:latin typeface="Fixel"/>
              </a:rPr>
              <a:t>API</a:t>
            </a:r>
            <a:endParaRPr lang="ru-RU" sz="2400" dirty="0">
              <a:latin typeface="Fixel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8D5A1D-3654-417A-A54A-3F1509C9AD6C}"/>
              </a:ext>
            </a:extLst>
          </p:cNvPr>
          <p:cNvSpPr txBox="1"/>
          <p:nvPr/>
        </p:nvSpPr>
        <p:spPr>
          <a:xfrm>
            <a:off x="1272890" y="1395545"/>
            <a:ext cx="6695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latin typeface="Fixel"/>
              </a:rPr>
              <a:t>1. Отримання переліку політичних партій та регіональних осередків;</a:t>
            </a:r>
          </a:p>
          <a:p>
            <a:r>
              <a:rPr lang="uk-UA" sz="1600" dirty="0">
                <a:latin typeface="Fixel"/>
              </a:rPr>
              <a:t>2. отримання відомостей з публічного профілю політичної партії/регіонального осередку;</a:t>
            </a:r>
          </a:p>
          <a:p>
            <a:r>
              <a:rPr lang="uk-UA" sz="1600" dirty="0">
                <a:latin typeface="Fixel"/>
              </a:rPr>
              <a:t>3. отримання списку звітів політичної партії/регіонального осередку;</a:t>
            </a:r>
          </a:p>
          <a:p>
            <a:r>
              <a:rPr lang="uk-UA" sz="1600" dirty="0">
                <a:latin typeface="Fixel"/>
              </a:rPr>
              <a:t>4. отримання детальної інформації по звіту політичної партії.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4C4783-A755-40BC-A591-120F7D53A91D}"/>
              </a:ext>
            </a:extLst>
          </p:cNvPr>
          <p:cNvSpPr txBox="1"/>
          <p:nvPr/>
        </p:nvSpPr>
        <p:spPr>
          <a:xfrm>
            <a:off x="1245276" y="3933056"/>
            <a:ext cx="103953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latin typeface="Fixel"/>
              </a:rPr>
              <a:t>1. Нематеріальних активів;</a:t>
            </a:r>
          </a:p>
          <a:p>
            <a:r>
              <a:rPr lang="uk-UA" sz="1600" dirty="0">
                <a:latin typeface="Fixel"/>
              </a:rPr>
              <a:t>2. фінансових операцій;</a:t>
            </a:r>
          </a:p>
          <a:p>
            <a:r>
              <a:rPr lang="uk-UA" sz="1600" dirty="0">
                <a:latin typeface="Fixel"/>
              </a:rPr>
              <a:t>3. рухомого майна;</a:t>
            </a:r>
          </a:p>
          <a:p>
            <a:r>
              <a:rPr lang="uk-UA" sz="1600" dirty="0">
                <a:latin typeface="Fixel"/>
              </a:rPr>
              <a:t>4. цінних паперів;</a:t>
            </a:r>
          </a:p>
          <a:p>
            <a:r>
              <a:rPr lang="uk-UA" sz="1600" dirty="0">
                <a:latin typeface="Fixel"/>
              </a:rPr>
              <a:t>5. нерухомого майна;</a:t>
            </a:r>
          </a:p>
          <a:p>
            <a:r>
              <a:rPr lang="uk-UA" sz="1600" dirty="0">
                <a:latin typeface="Fixel"/>
              </a:rPr>
              <a:t>6. транспортних засобів;</a:t>
            </a:r>
          </a:p>
          <a:p>
            <a:r>
              <a:rPr lang="uk-UA" sz="1600" dirty="0">
                <a:latin typeface="Fixel"/>
              </a:rPr>
              <a:t>7. зобов'язань фінансового характеру;</a:t>
            </a:r>
          </a:p>
          <a:p>
            <a:r>
              <a:rPr lang="uk-UA" sz="1600" dirty="0">
                <a:latin typeface="Fixel"/>
              </a:rPr>
              <a:t>8. фінансових надходжень, витрат та повернень.</a:t>
            </a:r>
          </a:p>
          <a:p>
            <a:endParaRPr lang="uk-UA" sz="1600" dirty="0">
              <a:latin typeface="Fixe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B93A17-B333-4525-9FDA-96839AACC0FD}"/>
              </a:ext>
            </a:extLst>
          </p:cNvPr>
          <p:cNvSpPr txBox="1"/>
          <p:nvPr/>
        </p:nvSpPr>
        <p:spPr>
          <a:xfrm>
            <a:off x="1267162" y="967236"/>
            <a:ext cx="119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17479E"/>
                </a:solidFill>
                <a:latin typeface="Fixel"/>
              </a:rPr>
              <a:t>Основні:</a:t>
            </a:r>
            <a:endParaRPr lang="LID4096" b="1" dirty="0">
              <a:solidFill>
                <a:srgbClr val="17479E"/>
              </a:solidFill>
              <a:latin typeface="Fixe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E1EB68-DFC8-4844-93B7-CF86E12287E6}"/>
              </a:ext>
            </a:extLst>
          </p:cNvPr>
          <p:cNvSpPr txBox="1"/>
          <p:nvPr/>
        </p:nvSpPr>
        <p:spPr>
          <a:xfrm>
            <a:off x="1245276" y="3491437"/>
            <a:ext cx="93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17479E"/>
                </a:solidFill>
                <a:latin typeface="Fixel"/>
              </a:rPr>
              <a:t>Додаткові можливості з отримання відомостей по розділах звіту, зокрема щодо:</a:t>
            </a:r>
            <a:endParaRPr lang="LID4096" b="1" dirty="0">
              <a:solidFill>
                <a:srgbClr val="17479E"/>
              </a:solidFill>
              <a:latin typeface="Fixel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4FD3B51-4D93-4296-B9BB-0EA461F12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432" y="885561"/>
            <a:ext cx="3858163" cy="2200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56151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03B3A76-3A4D-4F25-BB34-D3CF94B55B9C}"/>
              </a:ext>
            </a:extLst>
          </p:cNvPr>
          <p:cNvSpPr txBox="1">
            <a:spLocks/>
          </p:cNvSpPr>
          <p:nvPr/>
        </p:nvSpPr>
        <p:spPr>
          <a:xfrm>
            <a:off x="407368" y="266319"/>
            <a:ext cx="9937104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chemeClr val="bg1"/>
                </a:solidFill>
                <a:latin typeface="Arial Nova Cond" panose="020B0506020202020204" pitchFamily="34" charset="0"/>
                <a:ea typeface="+mj-ea"/>
                <a:cs typeface="+mj-cs"/>
              </a:defRPr>
            </a:lvl1pPr>
          </a:lstStyle>
          <a:p>
            <a:r>
              <a:rPr lang="uk-UA" sz="3600" dirty="0">
                <a:latin typeface="Fixel"/>
              </a:rPr>
              <a:t>Єдиний портал повідомлень викривачів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F0F6D8-3938-4ECC-9FF8-10C5F6ADE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2852936"/>
            <a:ext cx="6487082" cy="32567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2869809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992" y="116632"/>
            <a:ext cx="10515600" cy="644193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Єдиний портал повідомлень викривачів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42A452-0D6D-4EA4-9C62-D6A586F5B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630" y="1840217"/>
            <a:ext cx="7755028" cy="38933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5E647E-5474-47BE-9040-97A1A043A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9144" y="2468159"/>
            <a:ext cx="3572374" cy="42201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id="{79F23355-DE0B-482C-9BD4-7E3E9DDAFBA0}"/>
              </a:ext>
            </a:extLst>
          </p:cNvPr>
          <p:cNvSpPr/>
          <p:nvPr/>
        </p:nvSpPr>
        <p:spPr>
          <a:xfrm>
            <a:off x="5264212" y="6149244"/>
            <a:ext cx="2988332" cy="424511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id="{D63B3BD4-BC47-4326-BDFF-324F7C3B63B9}"/>
              </a:ext>
            </a:extLst>
          </p:cNvPr>
          <p:cNvSpPr/>
          <p:nvPr/>
        </p:nvSpPr>
        <p:spPr>
          <a:xfrm>
            <a:off x="5264212" y="5658854"/>
            <a:ext cx="2988332" cy="424512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3" name="Виноска: лінія з границею та рискою 22">
            <a:extLst>
              <a:ext uri="{FF2B5EF4-FFF2-40B4-BE49-F238E27FC236}">
                <a16:creationId xmlns:a16="http://schemas.microsoft.com/office/drawing/2014/main" id="{EC52B192-B454-45AD-B52C-510512080137}"/>
              </a:ext>
            </a:extLst>
          </p:cNvPr>
          <p:cNvSpPr/>
          <p:nvPr/>
        </p:nvSpPr>
        <p:spPr>
          <a:xfrm>
            <a:off x="9160059" y="5871110"/>
            <a:ext cx="2768589" cy="754145"/>
          </a:xfrm>
          <a:prstGeom prst="accentBorderCallout1">
            <a:avLst>
              <a:gd name="adj1" fmla="val 45573"/>
              <a:gd name="adj2" fmla="val -4942"/>
              <a:gd name="adj3" fmla="val 49034"/>
              <a:gd name="adj4" fmla="val -3753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Перелік підключених до Порталу організацій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1" name="Виноска: лінія з границею та рискою 10">
            <a:extLst>
              <a:ext uri="{FF2B5EF4-FFF2-40B4-BE49-F238E27FC236}">
                <a16:creationId xmlns:a16="http://schemas.microsoft.com/office/drawing/2014/main" id="{DC46ED23-4C68-4658-BA2A-866902A91EEB}"/>
              </a:ext>
            </a:extLst>
          </p:cNvPr>
          <p:cNvSpPr/>
          <p:nvPr/>
        </p:nvSpPr>
        <p:spPr>
          <a:xfrm>
            <a:off x="9160059" y="4869118"/>
            <a:ext cx="2768589" cy="754145"/>
          </a:xfrm>
          <a:prstGeom prst="accentBorderCallout1">
            <a:avLst>
              <a:gd name="adj1" fmla="val 45573"/>
              <a:gd name="adj2" fmla="val -4942"/>
              <a:gd name="adj3" fmla="val 136603"/>
              <a:gd name="adj4" fmla="val -40964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Аналітична інформація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A533E4-7149-489F-B50A-FBB2A123E9A6}"/>
              </a:ext>
            </a:extLst>
          </p:cNvPr>
          <p:cNvSpPr txBox="1"/>
          <p:nvPr/>
        </p:nvSpPr>
        <p:spPr>
          <a:xfrm>
            <a:off x="994560" y="697503"/>
            <a:ext cx="10982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Fixel"/>
              </a:rPr>
              <a:t>Серед основних функціональних можливостей порталу – подача повідомленнь </a:t>
            </a:r>
            <a:r>
              <a:rPr lang="ru-RU" dirty="0">
                <a:latin typeface="Fixel"/>
              </a:rPr>
              <a:t>про </a:t>
            </a:r>
            <a:r>
              <a:rPr lang="ru-RU" dirty="0" err="1">
                <a:latin typeface="Fixel"/>
              </a:rPr>
              <a:t>факти</a:t>
            </a:r>
            <a:r>
              <a:rPr lang="ru-RU" dirty="0">
                <a:latin typeface="Fixel"/>
              </a:rPr>
              <a:t> </a:t>
            </a:r>
            <a:r>
              <a:rPr lang="uk-UA" dirty="0">
                <a:latin typeface="Fixel"/>
              </a:rPr>
              <a:t>корупційних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або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пов’язаних</a:t>
            </a:r>
            <a:r>
              <a:rPr lang="ru-RU" dirty="0">
                <a:latin typeface="Fixel"/>
              </a:rPr>
              <a:t> з </a:t>
            </a:r>
            <a:r>
              <a:rPr lang="ru-RU" dirty="0" err="1">
                <a:latin typeface="Fixel"/>
              </a:rPr>
              <a:t>корупцією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правопорушень</a:t>
            </a:r>
            <a:r>
              <a:rPr lang="ru-RU" dirty="0">
                <a:latin typeface="Fixel"/>
              </a:rPr>
              <a:t>, </a:t>
            </a:r>
            <a:r>
              <a:rPr lang="ru-RU" dirty="0" err="1">
                <a:latin typeface="Fixel"/>
              </a:rPr>
              <a:t>ознайомлення</a:t>
            </a:r>
            <a:r>
              <a:rPr lang="ru-RU" dirty="0">
                <a:latin typeface="Fixel"/>
              </a:rPr>
              <a:t> з </a:t>
            </a:r>
            <a:r>
              <a:rPr lang="ru-RU" dirty="0" err="1">
                <a:latin typeface="Fixel"/>
              </a:rPr>
              <a:t>аналітикою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розгляду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повідомлень</a:t>
            </a:r>
            <a:r>
              <a:rPr lang="ru-RU" dirty="0">
                <a:latin typeface="Fixel"/>
              </a:rPr>
              <a:t>, перегляд списку </a:t>
            </a:r>
            <a:r>
              <a:rPr lang="ru-RU" dirty="0" err="1">
                <a:latin typeface="Fixel"/>
              </a:rPr>
              <a:t>підключених</a:t>
            </a:r>
            <a:r>
              <a:rPr lang="ru-RU" dirty="0">
                <a:latin typeface="Fixel"/>
              </a:rPr>
              <a:t> до порталу </a:t>
            </a:r>
            <a:r>
              <a:rPr lang="ru-RU" dirty="0" err="1">
                <a:latin typeface="Fixel"/>
              </a:rPr>
              <a:t>організацій</a:t>
            </a:r>
            <a:r>
              <a:rPr lang="ru-RU" dirty="0">
                <a:latin typeface="Fixel"/>
              </a:rPr>
              <a:t>.</a:t>
            </a:r>
            <a:endParaRPr lang="LID4096" dirty="0">
              <a:latin typeface="Fixel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4FDCB7D-5848-42A3-9E70-D607907B3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6050" y="1840217"/>
            <a:ext cx="2973746" cy="2825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00931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992" y="116632"/>
            <a:ext cx="10515600" cy="644193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Організації, підключені до порталу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id="{D63B3BD4-BC47-4326-BDFF-324F7C3B63B9}"/>
              </a:ext>
            </a:extLst>
          </p:cNvPr>
          <p:cNvSpPr/>
          <p:nvPr/>
        </p:nvSpPr>
        <p:spPr>
          <a:xfrm>
            <a:off x="5264212" y="5658854"/>
            <a:ext cx="2988332" cy="424512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A533E4-7149-489F-B50A-FBB2A123E9A6}"/>
              </a:ext>
            </a:extLst>
          </p:cNvPr>
          <p:cNvSpPr txBox="1"/>
          <p:nvPr/>
        </p:nvSpPr>
        <p:spPr>
          <a:xfrm>
            <a:off x="946148" y="697503"/>
            <a:ext cx="10982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Fixel"/>
              </a:rPr>
              <a:t>Перегляд списку організацій підключених до порталу з можливістю пошуку та фільтрації (в тому числі за регіоном), швидкий перехід до аналітики щодо розгляду повідомлень організацією</a:t>
            </a:r>
            <a:endParaRPr lang="LID4096" dirty="0">
              <a:latin typeface="Fixe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89F835-A1CC-482E-898A-87A6A227D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148" y="1513785"/>
            <a:ext cx="8050717" cy="4867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7C7082EB-0468-483C-9483-3E942A856DD5}"/>
              </a:ext>
            </a:extLst>
          </p:cNvPr>
          <p:cNvSpPr/>
          <p:nvPr/>
        </p:nvSpPr>
        <p:spPr>
          <a:xfrm>
            <a:off x="966206" y="2602737"/>
            <a:ext cx="7286337" cy="826263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05F81036-F3E5-4F2C-9922-5293821AF85B}"/>
              </a:ext>
            </a:extLst>
          </p:cNvPr>
          <p:cNvSpPr/>
          <p:nvPr/>
        </p:nvSpPr>
        <p:spPr>
          <a:xfrm>
            <a:off x="8184232" y="3625460"/>
            <a:ext cx="743023" cy="322096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3" name="Виноска: лінія з границею та рискою 22">
            <a:extLst>
              <a:ext uri="{FF2B5EF4-FFF2-40B4-BE49-F238E27FC236}">
                <a16:creationId xmlns:a16="http://schemas.microsoft.com/office/drawing/2014/main" id="{EC52B192-B454-45AD-B52C-510512080137}"/>
              </a:ext>
            </a:extLst>
          </p:cNvPr>
          <p:cNvSpPr/>
          <p:nvPr/>
        </p:nvSpPr>
        <p:spPr>
          <a:xfrm>
            <a:off x="9160059" y="3154934"/>
            <a:ext cx="2768589" cy="1180241"/>
          </a:xfrm>
          <a:prstGeom prst="accentBorderCallout1">
            <a:avLst>
              <a:gd name="adj1" fmla="val 21900"/>
              <a:gd name="adj2" fmla="val -4483"/>
              <a:gd name="adj3" fmla="val 47253"/>
              <a:gd name="adj4" fmla="val -11383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Перехід на сторінку аналітики даної організації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1" name="Виноска: лінія з границею та рискою 10">
            <a:extLst>
              <a:ext uri="{FF2B5EF4-FFF2-40B4-BE49-F238E27FC236}">
                <a16:creationId xmlns:a16="http://schemas.microsoft.com/office/drawing/2014/main" id="{DC46ED23-4C68-4658-BA2A-866902A91EEB}"/>
              </a:ext>
            </a:extLst>
          </p:cNvPr>
          <p:cNvSpPr/>
          <p:nvPr/>
        </p:nvSpPr>
        <p:spPr>
          <a:xfrm>
            <a:off x="9160059" y="2060848"/>
            <a:ext cx="2768589" cy="754145"/>
          </a:xfrm>
          <a:prstGeom prst="accentBorderCallout1">
            <a:avLst>
              <a:gd name="adj1" fmla="val 35469"/>
              <a:gd name="adj2" fmla="val -4483"/>
              <a:gd name="adj3" fmla="val 82714"/>
              <a:gd name="adj4" fmla="val -3500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Фільтри та пошук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</p:spTree>
    <p:extLst>
      <p:ext uri="{BB962C8B-B14F-4D97-AF65-F5344CB8AC3E}">
        <p14:creationId xmlns:p14="http://schemas.microsoft.com/office/powerpoint/2010/main" val="84227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992" y="116632"/>
            <a:ext cx="10515600" cy="644193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Аналітика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A533E4-7149-489F-B50A-FBB2A123E9A6}"/>
              </a:ext>
            </a:extLst>
          </p:cNvPr>
          <p:cNvSpPr txBox="1"/>
          <p:nvPr/>
        </p:nvSpPr>
        <p:spPr>
          <a:xfrm>
            <a:off x="946148" y="697503"/>
            <a:ext cx="10982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Fixel"/>
              </a:rPr>
              <a:t>Перегляд аналітичної інформації щодо розгляду повідомлень всіма або обраною організацією</a:t>
            </a:r>
            <a:endParaRPr lang="LID4096" dirty="0">
              <a:latin typeface="Fixe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675FC7-AAAC-4F63-83AC-6EEB3BD98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1273662"/>
            <a:ext cx="5586015" cy="3224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Виноска: лінія з границею та рискою 10">
            <a:extLst>
              <a:ext uri="{FF2B5EF4-FFF2-40B4-BE49-F238E27FC236}">
                <a16:creationId xmlns:a16="http://schemas.microsoft.com/office/drawing/2014/main" id="{DC46ED23-4C68-4658-BA2A-866902A91EEB}"/>
              </a:ext>
            </a:extLst>
          </p:cNvPr>
          <p:cNvSpPr/>
          <p:nvPr/>
        </p:nvSpPr>
        <p:spPr>
          <a:xfrm>
            <a:off x="7542960" y="1297451"/>
            <a:ext cx="4385688" cy="907413"/>
          </a:xfrm>
          <a:prstGeom prst="accentBorderCallout1">
            <a:avLst>
              <a:gd name="adj1" fmla="val 35469"/>
              <a:gd name="adj2" fmla="val -4483"/>
              <a:gd name="adj3" fmla="val 74339"/>
              <a:gd name="adj4" fmla="val -2744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Фільтри (можливість фільтрувати аналітичні дані з розширеними параметрами)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11DC2B-56CB-47C7-97D2-9F1EAE8D1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4566967"/>
            <a:ext cx="4585568" cy="1688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19A0B51-3B29-477A-9E1A-F7075233E3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2453" y="4937940"/>
            <a:ext cx="4596113" cy="16829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EC5B311-8826-49B8-BDEB-E9667F1170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6620" y="2384410"/>
            <a:ext cx="4596113" cy="1748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C73A127-5401-4BCA-A302-D251DA4FA1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3731" y="3663171"/>
            <a:ext cx="4708269" cy="1748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14152B7-BA4B-448A-A179-A8B3DDCB55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0310" y="4861855"/>
            <a:ext cx="3931690" cy="1835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32952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03B3A76-3A4D-4F25-BB34-D3CF94B55B9C}"/>
              </a:ext>
            </a:extLst>
          </p:cNvPr>
          <p:cNvSpPr txBox="1">
            <a:spLocks/>
          </p:cNvSpPr>
          <p:nvPr/>
        </p:nvSpPr>
        <p:spPr>
          <a:xfrm>
            <a:off x="407368" y="266319"/>
            <a:ext cx="8928992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chemeClr val="bg1"/>
                </a:solidFill>
                <a:latin typeface="Arial Nova Cond" panose="020B0506020202020204" pitchFamily="34" charset="0"/>
                <a:ea typeface="+mj-ea"/>
                <a:cs typeface="+mj-cs"/>
              </a:defRPr>
            </a:lvl1pPr>
          </a:lstStyle>
          <a:p>
            <a:r>
              <a:rPr lang="uk-UA" sz="3600" dirty="0">
                <a:latin typeface="Fixel"/>
              </a:rPr>
              <a:t>Єдиний державний реєстр осіб, які вчинили корупційні або пов’язані з корупцією правопорушення (Реєстр порушників)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E65496-7F8D-436F-9E6F-46F0166EA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2852935"/>
            <a:ext cx="6336704" cy="30131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8642440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116632"/>
            <a:ext cx="10369152" cy="644193"/>
          </a:xfrm>
        </p:spPr>
        <p:txBody>
          <a:bodyPr>
            <a:normAutofit fontScale="90000"/>
          </a:bodyPr>
          <a:lstStyle/>
          <a:p>
            <a:r>
              <a:rPr lang="uk-UA" sz="2400" dirty="0">
                <a:latin typeface="Fixel"/>
              </a:rPr>
              <a:t>Єдиний державний реєстр осіб, які вчинили корупційні або пов’язані з корупцією правопорушення (Реєстр порушників)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A533E4-7149-489F-B50A-FBB2A123E9A6}"/>
              </a:ext>
            </a:extLst>
          </p:cNvPr>
          <p:cNvSpPr txBox="1"/>
          <p:nvPr/>
        </p:nvSpPr>
        <p:spPr>
          <a:xfrm>
            <a:off x="6719664" y="808712"/>
            <a:ext cx="51830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Fixel"/>
              </a:rPr>
              <a:t>У </a:t>
            </a:r>
            <a:r>
              <a:rPr lang="ru-RU" sz="1600" dirty="0" err="1">
                <a:latin typeface="Fixel"/>
              </a:rPr>
              <a:t>Реєстрі</a:t>
            </a:r>
            <a:r>
              <a:rPr lang="ru-RU" sz="1600" dirty="0">
                <a:latin typeface="Fixel"/>
              </a:rPr>
              <a:t> представлена </a:t>
            </a:r>
            <a:r>
              <a:rPr lang="ru-RU" sz="1600" b="1" dirty="0" err="1">
                <a:latin typeface="Fixel"/>
              </a:rPr>
              <a:t>статистична</a:t>
            </a:r>
            <a:r>
              <a:rPr lang="ru-RU" sz="1600" b="1" dirty="0">
                <a:latin typeface="Fixel"/>
              </a:rPr>
              <a:t> </a:t>
            </a:r>
            <a:r>
              <a:rPr lang="ru-RU" sz="1600" b="1" dirty="0" err="1">
                <a:latin typeface="Fixel"/>
              </a:rPr>
              <a:t>інформація</a:t>
            </a:r>
            <a:r>
              <a:rPr lang="ru-RU" sz="1600" dirty="0">
                <a:latin typeface="Fixel"/>
              </a:rPr>
              <a:t> за весь </a:t>
            </a:r>
            <a:r>
              <a:rPr lang="ru-RU" sz="1600" dirty="0" err="1">
                <a:latin typeface="Fixel"/>
              </a:rPr>
              <a:t>або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обраний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період</a:t>
            </a:r>
            <a:r>
              <a:rPr lang="ru-RU" sz="1600" dirty="0">
                <a:latin typeface="Fixel"/>
              </a:rPr>
              <a:t> часу, </a:t>
            </a:r>
            <a:r>
              <a:rPr lang="ru-RU" sz="1600" dirty="0" err="1">
                <a:latin typeface="Fixel"/>
              </a:rPr>
              <a:t>зокрема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щодо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загальної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кількості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записів</a:t>
            </a:r>
            <a:r>
              <a:rPr lang="ru-RU" sz="1600" dirty="0">
                <a:latin typeface="Fixel"/>
              </a:rPr>
              <a:t> у </a:t>
            </a:r>
            <a:r>
              <a:rPr lang="ru-RU" sz="1600" dirty="0" err="1">
                <a:latin typeface="Fixel"/>
              </a:rPr>
              <a:t>Реєстрі</a:t>
            </a:r>
            <a:r>
              <a:rPr lang="ru-RU" sz="1600" dirty="0">
                <a:latin typeface="Fixel"/>
              </a:rPr>
              <a:t>, а </a:t>
            </a:r>
            <a:r>
              <a:rPr lang="ru-RU" sz="1600" dirty="0" err="1">
                <a:latin typeface="Fixel"/>
              </a:rPr>
              <a:t>також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стосовно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окремих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правопорушень</a:t>
            </a:r>
            <a:r>
              <a:rPr lang="ru-RU" sz="1600" dirty="0">
                <a:latin typeface="Fixel"/>
              </a:rPr>
              <a:t>: </a:t>
            </a:r>
            <a:r>
              <a:rPr lang="ru-RU" sz="1600" dirty="0" err="1">
                <a:latin typeface="Fixel"/>
              </a:rPr>
              <a:t>кримінальних</a:t>
            </a:r>
            <a:r>
              <a:rPr lang="ru-RU" sz="1600" dirty="0">
                <a:latin typeface="Fixel"/>
              </a:rPr>
              <a:t>,  </a:t>
            </a:r>
            <a:r>
              <a:rPr lang="ru-RU" sz="1600" dirty="0" err="1">
                <a:latin typeface="Fixel"/>
              </a:rPr>
              <a:t>адміністративних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чи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дисциплінарних</a:t>
            </a:r>
            <a:r>
              <a:rPr lang="ru-RU" sz="1600" dirty="0">
                <a:latin typeface="Fixel"/>
              </a:rPr>
              <a:t>.</a:t>
            </a:r>
          </a:p>
          <a:p>
            <a:pPr algn="just"/>
            <a:r>
              <a:rPr lang="ru-RU" sz="1600" dirty="0" err="1">
                <a:latin typeface="Fixel"/>
              </a:rPr>
              <a:t>Наявні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функції</a:t>
            </a:r>
            <a:r>
              <a:rPr lang="ru-RU" sz="1600" dirty="0">
                <a:latin typeface="Fixel"/>
              </a:rPr>
              <a:t> </a:t>
            </a:r>
            <a:r>
              <a:rPr lang="ru-RU" sz="1600" b="1" dirty="0" err="1">
                <a:latin typeface="Fixel"/>
              </a:rPr>
              <a:t>пошуку</a:t>
            </a:r>
            <a:r>
              <a:rPr lang="ru-RU" sz="1600" b="1" dirty="0">
                <a:latin typeface="Fixel"/>
              </a:rPr>
              <a:t> </a:t>
            </a:r>
            <a:r>
              <a:rPr lang="ru-RU" sz="1600" b="1" dirty="0" err="1">
                <a:latin typeface="Fixel"/>
              </a:rPr>
              <a:t>юридичних</a:t>
            </a:r>
            <a:r>
              <a:rPr lang="ru-RU" sz="1600" b="1" dirty="0">
                <a:latin typeface="Fixel"/>
              </a:rPr>
              <a:t> </a:t>
            </a:r>
            <a:r>
              <a:rPr lang="ru-RU" sz="1600" b="1" dirty="0" err="1">
                <a:latin typeface="Fixel"/>
              </a:rPr>
              <a:t>або</a:t>
            </a:r>
            <a:r>
              <a:rPr lang="ru-RU" sz="1600" b="1" dirty="0">
                <a:latin typeface="Fixel"/>
              </a:rPr>
              <a:t> </a:t>
            </a:r>
            <a:r>
              <a:rPr lang="ru-RU" sz="1600" b="1" dirty="0" err="1">
                <a:latin typeface="Fixel"/>
              </a:rPr>
              <a:t>фізичних</a:t>
            </a:r>
            <a:r>
              <a:rPr lang="ru-RU" sz="1600" b="1" dirty="0">
                <a:latin typeface="Fixel"/>
              </a:rPr>
              <a:t> </a:t>
            </a:r>
            <a:r>
              <a:rPr lang="ru-RU" sz="1600" b="1" dirty="0" err="1">
                <a:latin typeface="Fixel"/>
              </a:rPr>
              <a:t>осіб</a:t>
            </a:r>
            <a:r>
              <a:rPr lang="ru-RU" sz="1600" dirty="0">
                <a:latin typeface="Fixel"/>
              </a:rPr>
              <a:t> у </a:t>
            </a:r>
            <a:r>
              <a:rPr lang="ru-RU" sz="1600" dirty="0" err="1">
                <a:latin typeface="Fixel"/>
              </a:rPr>
              <a:t>Реєстрі</a:t>
            </a:r>
            <a:r>
              <a:rPr lang="ru-RU" sz="1600" dirty="0">
                <a:latin typeface="Fixel"/>
              </a:rPr>
              <a:t>, </a:t>
            </a:r>
            <a:r>
              <a:rPr lang="ru-RU" sz="1600" dirty="0" err="1">
                <a:latin typeface="Fixel"/>
              </a:rPr>
              <a:t>перевірки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отриманих</a:t>
            </a:r>
            <a:r>
              <a:rPr lang="ru-RU" sz="1600" dirty="0">
                <a:latin typeface="Fixel"/>
              </a:rPr>
              <a:t> з </a:t>
            </a:r>
            <a:r>
              <a:rPr lang="ru-RU" sz="1600" dirty="0" err="1">
                <a:latin typeface="Fixel"/>
              </a:rPr>
              <a:t>Реєстру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довідок</a:t>
            </a:r>
            <a:r>
              <a:rPr lang="ru-RU" sz="1600" dirty="0">
                <a:latin typeface="Fixel"/>
              </a:rPr>
              <a:t> на </a:t>
            </a:r>
            <a:r>
              <a:rPr lang="ru-RU" sz="1600" dirty="0" err="1">
                <a:latin typeface="Fixel"/>
              </a:rPr>
              <a:t>достовірність</a:t>
            </a:r>
            <a:r>
              <a:rPr lang="ru-RU" sz="1600" dirty="0">
                <a:latin typeface="Fixel"/>
              </a:rPr>
              <a:t>, </a:t>
            </a:r>
            <a:r>
              <a:rPr lang="ru-RU" sz="1600" b="1" dirty="0" err="1">
                <a:latin typeface="Fixel"/>
              </a:rPr>
              <a:t>публічного</a:t>
            </a:r>
            <a:r>
              <a:rPr lang="ru-RU" sz="1600" b="1" dirty="0">
                <a:latin typeface="Fixel"/>
              </a:rPr>
              <a:t> </a:t>
            </a:r>
            <a:r>
              <a:rPr lang="en-US" sz="1600" b="1" dirty="0">
                <a:latin typeface="Fixel"/>
              </a:rPr>
              <a:t>API</a:t>
            </a:r>
            <a:r>
              <a:rPr lang="ru-RU" sz="1600" dirty="0">
                <a:latin typeface="Fixel"/>
              </a:rPr>
              <a:t>, а </a:t>
            </a:r>
            <a:r>
              <a:rPr lang="ru-RU" sz="1600" dirty="0" err="1">
                <a:latin typeface="Fixel"/>
              </a:rPr>
              <a:t>також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інші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аналітичні</a:t>
            </a:r>
            <a:r>
              <a:rPr lang="ru-RU" sz="1600" dirty="0">
                <a:latin typeface="Fixel"/>
              </a:rPr>
              <a:t> </a:t>
            </a:r>
            <a:r>
              <a:rPr lang="ru-RU" sz="1600" dirty="0" err="1">
                <a:latin typeface="Fixel"/>
              </a:rPr>
              <a:t>функції</a:t>
            </a:r>
            <a:r>
              <a:rPr lang="ru-RU" sz="1600" dirty="0">
                <a:latin typeface="Fixel"/>
              </a:rPr>
              <a:t>.</a:t>
            </a:r>
            <a:endParaRPr lang="LID4096" sz="1600" dirty="0">
              <a:latin typeface="Fixe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BE1951-FDD2-4B6B-954A-31DEC4C9F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064" y="858446"/>
            <a:ext cx="5461992" cy="259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D755E7-BDFB-4C78-A123-A8F8283C2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3573016"/>
            <a:ext cx="6600056" cy="2961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648560F3-775B-4BFD-84D4-E56B2CA8E53E}"/>
              </a:ext>
            </a:extLst>
          </p:cNvPr>
          <p:cNvSpPr/>
          <p:nvPr/>
        </p:nvSpPr>
        <p:spPr>
          <a:xfrm>
            <a:off x="1138064" y="4141066"/>
            <a:ext cx="6589440" cy="1160141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A31D6A32-FA15-483B-8B80-E63C3A0F3F10}"/>
              </a:ext>
            </a:extLst>
          </p:cNvPr>
          <p:cNvSpPr/>
          <p:nvPr/>
        </p:nvSpPr>
        <p:spPr>
          <a:xfrm>
            <a:off x="6528049" y="5935348"/>
            <a:ext cx="1008112" cy="307912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582982C5-0E70-4A93-BC3D-C23AFFACD122}"/>
              </a:ext>
            </a:extLst>
          </p:cNvPr>
          <p:cNvSpPr/>
          <p:nvPr/>
        </p:nvSpPr>
        <p:spPr>
          <a:xfrm>
            <a:off x="3143135" y="5939992"/>
            <a:ext cx="504594" cy="298624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1" name="Виноска: лінія з границею та рискою 10">
            <a:extLst>
              <a:ext uri="{FF2B5EF4-FFF2-40B4-BE49-F238E27FC236}">
                <a16:creationId xmlns:a16="http://schemas.microsoft.com/office/drawing/2014/main" id="{DC46ED23-4C68-4658-BA2A-866902A91EEB}"/>
              </a:ext>
            </a:extLst>
          </p:cNvPr>
          <p:cNvSpPr/>
          <p:nvPr/>
        </p:nvSpPr>
        <p:spPr>
          <a:xfrm>
            <a:off x="9134133" y="3415542"/>
            <a:ext cx="2768589" cy="754145"/>
          </a:xfrm>
          <a:prstGeom prst="accentBorderCallout1">
            <a:avLst>
              <a:gd name="adj1" fmla="val 45573"/>
              <a:gd name="adj2" fmla="val -4942"/>
              <a:gd name="adj3" fmla="val 105028"/>
              <a:gd name="adj4" fmla="val -5231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Пошук записів в Реєстрі порушників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8" name="Виноска: лінія з границею та рискою 17">
            <a:extLst>
              <a:ext uri="{FF2B5EF4-FFF2-40B4-BE49-F238E27FC236}">
                <a16:creationId xmlns:a16="http://schemas.microsoft.com/office/drawing/2014/main" id="{785C9639-FE36-4F9C-BC00-8E66AF3A3604}"/>
              </a:ext>
            </a:extLst>
          </p:cNvPr>
          <p:cNvSpPr/>
          <p:nvPr/>
        </p:nvSpPr>
        <p:spPr>
          <a:xfrm>
            <a:off x="9134134" y="4547062"/>
            <a:ext cx="2768589" cy="754145"/>
          </a:xfrm>
          <a:prstGeom prst="accentBorderCallout1">
            <a:avLst>
              <a:gd name="adj1" fmla="val 45573"/>
              <a:gd name="adj2" fmla="val -4942"/>
              <a:gd name="adj3" fmla="val 192175"/>
              <a:gd name="adj4" fmla="val -200253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Публічний </a:t>
            </a:r>
            <a:r>
              <a:rPr lang="en-US" dirty="0">
                <a:ln w="12700">
                  <a:solidFill>
                    <a:schemeClr val="tx1"/>
                  </a:solidFill>
                </a:ln>
                <a:latin typeface="Fixel"/>
              </a:rPr>
              <a:t>API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9" name="Виноска: лінія з границею та рискою 18">
            <a:extLst>
              <a:ext uri="{FF2B5EF4-FFF2-40B4-BE49-F238E27FC236}">
                <a16:creationId xmlns:a16="http://schemas.microsoft.com/office/drawing/2014/main" id="{2CE3199A-12AC-4584-9561-D7F573CDBA9D}"/>
              </a:ext>
            </a:extLst>
          </p:cNvPr>
          <p:cNvSpPr/>
          <p:nvPr/>
        </p:nvSpPr>
        <p:spPr>
          <a:xfrm>
            <a:off x="9134853" y="5678582"/>
            <a:ext cx="2768589" cy="754145"/>
          </a:xfrm>
          <a:prstGeom prst="accentBorderCallout1">
            <a:avLst>
              <a:gd name="adj1" fmla="val 45573"/>
              <a:gd name="adj2" fmla="val -4942"/>
              <a:gd name="adj3" fmla="val 50717"/>
              <a:gd name="adj4" fmla="val -5851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Аналітика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</p:spTree>
    <p:extLst>
      <p:ext uri="{BB962C8B-B14F-4D97-AF65-F5344CB8AC3E}">
        <p14:creationId xmlns:p14="http://schemas.microsoft.com/office/powerpoint/2010/main" val="13093707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225" y="230202"/>
            <a:ext cx="10369152" cy="644193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Пошук наявності запису про фізичну або юридичну особу в Реєстрі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886652" y="4520601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880693" y="5596888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D755E7-BDFB-4C78-A123-A8F8283C23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800"/>
          <a:stretch/>
        </p:blipFill>
        <p:spPr>
          <a:xfrm>
            <a:off x="1029673" y="1056506"/>
            <a:ext cx="6600056" cy="1693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Виноска: лінія з границею та рискою 17">
            <a:extLst>
              <a:ext uri="{FF2B5EF4-FFF2-40B4-BE49-F238E27FC236}">
                <a16:creationId xmlns:a16="http://schemas.microsoft.com/office/drawing/2014/main" id="{785C9639-FE36-4F9C-BC00-8E66AF3A3604}"/>
              </a:ext>
            </a:extLst>
          </p:cNvPr>
          <p:cNvSpPr/>
          <p:nvPr/>
        </p:nvSpPr>
        <p:spPr>
          <a:xfrm>
            <a:off x="8176685" y="1238162"/>
            <a:ext cx="3790499" cy="1889089"/>
          </a:xfrm>
          <a:prstGeom prst="accentBorderCallout1">
            <a:avLst>
              <a:gd name="adj1" fmla="val 45573"/>
              <a:gd name="adj2" fmla="val -4942"/>
              <a:gd name="adj3" fmla="val 62810"/>
              <a:gd name="adj4" fmla="val -11319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Пошук можна здійснити за прізвищем, ім’ям та по батькові фізичної особи або найменуванням та кодом ЄДРПОУ для юридичної особи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006F1E-0524-459F-88B5-960055D0C3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912"/>
          <a:stretch/>
        </p:blipFill>
        <p:spPr>
          <a:xfrm>
            <a:off x="997940" y="3523904"/>
            <a:ext cx="6596790" cy="229085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288105-3E93-490E-A522-9D36022D40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0808" y="2579650"/>
            <a:ext cx="3751274" cy="773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4DA44ED-33F6-47BC-8A6E-071DA2BC2B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228" y="5645549"/>
            <a:ext cx="6596790" cy="984739"/>
          </a:xfrm>
          <a:prstGeom prst="rect">
            <a:avLst/>
          </a:prstGeom>
        </p:spPr>
      </p:pic>
      <p:cxnSp>
        <p:nvCxnSpPr>
          <p:cNvPr id="10" name="Сполучна лінія: вигнута 9">
            <a:extLst>
              <a:ext uri="{FF2B5EF4-FFF2-40B4-BE49-F238E27FC236}">
                <a16:creationId xmlns:a16="http://schemas.microsoft.com/office/drawing/2014/main" id="{643F2C46-0E39-41B7-8C7B-BBF2AA4E6963}"/>
              </a:ext>
            </a:extLst>
          </p:cNvPr>
          <p:cNvCxnSpPr>
            <a:cxnSpLocks/>
          </p:cNvCxnSpPr>
          <p:nvPr/>
        </p:nvCxnSpPr>
        <p:spPr>
          <a:xfrm>
            <a:off x="1158153" y="5487951"/>
            <a:ext cx="6498940" cy="159426"/>
          </a:xfrm>
          <a:prstGeom prst="curvedConnector3">
            <a:avLst>
              <a:gd name="adj1" fmla="val 5000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6" name="Виноска: лінія з границею та рискою 25">
            <a:extLst>
              <a:ext uri="{FF2B5EF4-FFF2-40B4-BE49-F238E27FC236}">
                <a16:creationId xmlns:a16="http://schemas.microsoft.com/office/drawing/2014/main" id="{8569DD75-DC8F-4962-BC43-2008E43981AA}"/>
              </a:ext>
            </a:extLst>
          </p:cNvPr>
          <p:cNvSpPr/>
          <p:nvPr/>
        </p:nvSpPr>
        <p:spPr>
          <a:xfrm>
            <a:off x="8192634" y="3862959"/>
            <a:ext cx="3790499" cy="477285"/>
          </a:xfrm>
          <a:prstGeom prst="accentBorderCallout1">
            <a:avLst>
              <a:gd name="adj1" fmla="val 45573"/>
              <a:gd name="adj2" fmla="val -4942"/>
              <a:gd name="adj3" fmla="val 165136"/>
              <a:gd name="adj4" fmla="val -16093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Результати пошуку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27" name="Виноска: лінія з границею та рискою 26">
            <a:extLst>
              <a:ext uri="{FF2B5EF4-FFF2-40B4-BE49-F238E27FC236}">
                <a16:creationId xmlns:a16="http://schemas.microsoft.com/office/drawing/2014/main" id="{3E12B1B8-73C3-44D5-AADA-26B18FC61CDB}"/>
              </a:ext>
            </a:extLst>
          </p:cNvPr>
          <p:cNvSpPr/>
          <p:nvPr/>
        </p:nvSpPr>
        <p:spPr>
          <a:xfrm>
            <a:off x="8192634" y="4688809"/>
            <a:ext cx="3790499" cy="477285"/>
          </a:xfrm>
          <a:prstGeom prst="accentBorderCallout1">
            <a:avLst>
              <a:gd name="adj1" fmla="val 45573"/>
              <a:gd name="adj2" fmla="val -4942"/>
              <a:gd name="adj3" fmla="val 354724"/>
              <a:gd name="adj4" fmla="val -5077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Можливість швидкого друку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28" name="Виноска: лінія з границею та рискою 27">
            <a:extLst>
              <a:ext uri="{FF2B5EF4-FFF2-40B4-BE49-F238E27FC236}">
                <a16:creationId xmlns:a16="http://schemas.microsoft.com/office/drawing/2014/main" id="{F350B054-6B96-4184-9022-9B923AF9F020}"/>
              </a:ext>
            </a:extLst>
          </p:cNvPr>
          <p:cNvSpPr/>
          <p:nvPr/>
        </p:nvSpPr>
        <p:spPr>
          <a:xfrm>
            <a:off x="8204069" y="5441699"/>
            <a:ext cx="3790499" cy="477285"/>
          </a:xfrm>
          <a:prstGeom prst="accentBorderCallout1">
            <a:avLst>
              <a:gd name="adj1" fmla="val 45573"/>
              <a:gd name="adj2" fmla="val -4942"/>
              <a:gd name="adj3" fmla="val 221014"/>
              <a:gd name="adj4" fmla="val -1584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Перегляд розширеної інформації 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</p:spTree>
    <p:extLst>
      <p:ext uri="{BB962C8B-B14F-4D97-AF65-F5344CB8AC3E}">
        <p14:creationId xmlns:p14="http://schemas.microsoft.com/office/powerpoint/2010/main" val="18516750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116632"/>
            <a:ext cx="10369152" cy="644193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Аналітика Реєстру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E90CA5-19CE-4D3E-A446-8A15C730BA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656"/>
          <a:stretch/>
        </p:blipFill>
        <p:spPr>
          <a:xfrm>
            <a:off x="1078310" y="802345"/>
            <a:ext cx="6903245" cy="3331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83B041BF-E1F8-4276-941A-DB9AE3D101CE}"/>
              </a:ext>
            </a:extLst>
          </p:cNvPr>
          <p:cNvSpPr/>
          <p:nvPr/>
        </p:nvSpPr>
        <p:spPr>
          <a:xfrm>
            <a:off x="3575720" y="837688"/>
            <a:ext cx="3528392" cy="298624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1" name="Виноска: лінія з границею та рискою 10">
            <a:extLst>
              <a:ext uri="{FF2B5EF4-FFF2-40B4-BE49-F238E27FC236}">
                <a16:creationId xmlns:a16="http://schemas.microsoft.com/office/drawing/2014/main" id="{DC46ED23-4C68-4658-BA2A-866902A91EEB}"/>
              </a:ext>
            </a:extLst>
          </p:cNvPr>
          <p:cNvSpPr/>
          <p:nvPr/>
        </p:nvSpPr>
        <p:spPr>
          <a:xfrm>
            <a:off x="9105984" y="3889769"/>
            <a:ext cx="2768589" cy="1521693"/>
          </a:xfrm>
          <a:prstGeom prst="accentBorderCallout1">
            <a:avLst>
              <a:gd name="adj1" fmla="val 48099"/>
              <a:gd name="adj2" fmla="val -3566"/>
              <a:gd name="adj3" fmla="val -30707"/>
              <a:gd name="adj4" fmla="val -2548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Обрання періоду за який буде відображено аналітичні дані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21239A-B1F6-4B66-9B64-7BBF666C8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233" y="4180757"/>
            <a:ext cx="5455815" cy="2450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Виноска: лінія з границею та рискою 20">
            <a:extLst>
              <a:ext uri="{FF2B5EF4-FFF2-40B4-BE49-F238E27FC236}">
                <a16:creationId xmlns:a16="http://schemas.microsoft.com/office/drawing/2014/main" id="{DA77E030-B219-4A33-814E-1728D0134AA7}"/>
              </a:ext>
            </a:extLst>
          </p:cNvPr>
          <p:cNvSpPr/>
          <p:nvPr/>
        </p:nvSpPr>
        <p:spPr>
          <a:xfrm>
            <a:off x="7104112" y="5729043"/>
            <a:ext cx="2768589" cy="890811"/>
          </a:xfrm>
          <a:prstGeom prst="accentBorderCallout1">
            <a:avLst>
              <a:gd name="adj1" fmla="val 48099"/>
              <a:gd name="adj2" fmla="val -3566"/>
              <a:gd name="adj3" fmla="val 49483"/>
              <a:gd name="adj4" fmla="val -29955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Кількість записів в Реєстрі в розрізі областей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2D42370-EE0E-4296-838D-85B751B884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3219" y="745223"/>
            <a:ext cx="3474316" cy="2715420"/>
          </a:xfrm>
          <a:prstGeom prst="rect">
            <a:avLst/>
          </a:prstGeom>
        </p:spPr>
      </p:pic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id="{500912F3-4FC7-4F15-8F30-1ABF6017A654}"/>
              </a:ext>
            </a:extLst>
          </p:cNvPr>
          <p:cNvSpPr/>
          <p:nvPr/>
        </p:nvSpPr>
        <p:spPr>
          <a:xfrm>
            <a:off x="8346181" y="802344"/>
            <a:ext cx="3528392" cy="2715419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838CCC82-04C7-41FD-ABE9-6365978A0084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7104112" y="987000"/>
            <a:ext cx="1242069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4005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116632"/>
            <a:ext cx="10369152" cy="644193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Fixel"/>
              </a:rPr>
              <a:t>Публічний</a:t>
            </a:r>
            <a:r>
              <a:rPr lang="ru-RU" sz="2400" dirty="0">
                <a:latin typeface="Fixel"/>
              </a:rPr>
              <a:t> </a:t>
            </a:r>
            <a:r>
              <a:rPr lang="en-US" sz="2400" dirty="0">
                <a:latin typeface="Fixel"/>
              </a:rPr>
              <a:t>API</a:t>
            </a:r>
            <a:endParaRPr lang="ru-RU" sz="2400" dirty="0">
              <a:latin typeface="Fixel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18CD85-4AE2-441F-B4E7-D54440888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3714795"/>
            <a:ext cx="4536504" cy="2941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0EF14F-AB43-405F-B0DD-7A401A12FE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3746"/>
          <a:stretch/>
        </p:blipFill>
        <p:spPr>
          <a:xfrm>
            <a:off x="5823251" y="3714795"/>
            <a:ext cx="6065329" cy="2941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37DAA3-653F-47A7-8B4D-F97A2E6281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448" y="932358"/>
            <a:ext cx="7522810" cy="2308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A3A76C7-7F6D-466A-B06B-08F4BD9D215C}"/>
              </a:ext>
            </a:extLst>
          </p:cNvPr>
          <p:cNvSpPr txBox="1"/>
          <p:nvPr/>
        </p:nvSpPr>
        <p:spPr>
          <a:xfrm>
            <a:off x="8646760" y="836712"/>
            <a:ext cx="3425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>
                <a:latin typeface="Fixel"/>
              </a:rPr>
              <a:t>Можливість отримання відкритих даних з Реєстру в машинозчитувальному форматі з метою їх подальшої обробки програмними засобами (як повного набору даних, так і за визначеними параметрами).</a:t>
            </a:r>
            <a:endParaRPr lang="LID4096" dirty="0">
              <a:latin typeface="Fixel"/>
            </a:endParaRPr>
          </a:p>
        </p:txBody>
      </p:sp>
    </p:spTree>
    <p:extLst>
      <p:ext uri="{BB962C8B-B14F-4D97-AF65-F5344CB8AC3E}">
        <p14:creationId xmlns:p14="http://schemas.microsoft.com/office/powerpoint/2010/main" val="60339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491" y="333580"/>
            <a:ext cx="4863612" cy="965523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Fixel"/>
              </a:rPr>
              <a:t>Результати діяльності НАЗК</a:t>
            </a:r>
            <a:endParaRPr lang="uk-UA" sz="2400" dirty="0">
              <a:latin typeface="Fixel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3BBB0BC1-7C2E-464C-ABD4-505C4F7B0C16}"/>
              </a:ext>
            </a:extLst>
          </p:cNvPr>
          <p:cNvSpPr/>
          <p:nvPr/>
        </p:nvSpPr>
        <p:spPr>
          <a:xfrm>
            <a:off x="1002556" y="5626697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800" b="0" i="0" u="none" strike="noStrike" kern="1200" cap="none" spc="0" normalizeH="0" baseline="0" noProof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11A798-3D89-4C1B-9597-D1C1F1CF8C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8" t="30912" r="2057"/>
          <a:stretch/>
        </p:blipFill>
        <p:spPr>
          <a:xfrm>
            <a:off x="940467" y="1767093"/>
            <a:ext cx="10957860" cy="440135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0A11B9-B838-4EDB-AA93-22CECE2E2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7260" y="383505"/>
            <a:ext cx="5491067" cy="1117775"/>
          </a:xfrm>
          <a:prstGeom prst="rect">
            <a:avLst/>
          </a:prstGeom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AF854290-F743-4EE4-9731-8A419D3BA4E5}"/>
              </a:ext>
            </a:extLst>
          </p:cNvPr>
          <p:cNvSpPr/>
          <p:nvPr/>
        </p:nvSpPr>
        <p:spPr>
          <a:xfrm>
            <a:off x="8801983" y="1068443"/>
            <a:ext cx="1296144" cy="339380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" name="Стрілка: униз 5">
            <a:extLst>
              <a:ext uri="{FF2B5EF4-FFF2-40B4-BE49-F238E27FC236}">
                <a16:creationId xmlns:a16="http://schemas.microsoft.com/office/drawing/2014/main" id="{D3020045-C3E4-4DED-ADF8-CF928557833E}"/>
              </a:ext>
            </a:extLst>
          </p:cNvPr>
          <p:cNvSpPr/>
          <p:nvPr/>
        </p:nvSpPr>
        <p:spPr>
          <a:xfrm rot="3278058">
            <a:off x="10120741" y="956097"/>
            <a:ext cx="360040" cy="278756"/>
          </a:xfrm>
          <a:prstGeom prst="downArrow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276670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116632"/>
            <a:ext cx="10369152" cy="644193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Fixel"/>
              </a:rPr>
              <a:t>Публічний</a:t>
            </a:r>
            <a:r>
              <a:rPr lang="ru-RU" sz="2400" dirty="0">
                <a:latin typeface="Fixel"/>
              </a:rPr>
              <a:t> </a:t>
            </a:r>
            <a:r>
              <a:rPr lang="en-US" sz="2400" dirty="0">
                <a:latin typeface="Fixel"/>
              </a:rPr>
              <a:t>API (</a:t>
            </a:r>
            <a:r>
              <a:rPr lang="uk-UA" sz="2400" dirty="0">
                <a:latin typeface="Fixel"/>
              </a:rPr>
              <a:t>параметри пошуку)</a:t>
            </a:r>
            <a:endParaRPr lang="ru-RU" sz="2400" dirty="0">
              <a:latin typeface="Fixel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3A76C7-7F6D-466A-B06B-08F4BD9D215C}"/>
              </a:ext>
            </a:extLst>
          </p:cNvPr>
          <p:cNvSpPr txBox="1"/>
          <p:nvPr/>
        </p:nvSpPr>
        <p:spPr>
          <a:xfrm>
            <a:off x="994088" y="1340768"/>
            <a:ext cx="80339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latin typeface="Fixel"/>
              </a:rPr>
              <a:t>Можливість отримання відкритих даних з Реєстру в машинозчитувальному форматі за такими параметрами:</a:t>
            </a:r>
          </a:p>
          <a:p>
            <a:endParaRPr lang="ru-RU" dirty="0">
              <a:latin typeface="Fixel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Fixel"/>
              </a:rPr>
              <a:t>Тип особи (</a:t>
            </a:r>
            <a:r>
              <a:rPr lang="ru-RU" dirty="0" err="1">
                <a:latin typeface="Fixel"/>
              </a:rPr>
              <a:t>фізична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або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юридична</a:t>
            </a:r>
            <a:r>
              <a:rPr lang="ru-RU" dirty="0">
                <a:latin typeface="Fixel"/>
              </a:rPr>
              <a:t>);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latin typeface="Fixel"/>
              </a:rPr>
              <a:t>стаття</a:t>
            </a:r>
            <a:r>
              <a:rPr lang="ru-RU" dirty="0">
                <a:latin typeface="Fixel"/>
              </a:rPr>
              <a:t>, </a:t>
            </a:r>
            <a:r>
              <a:rPr lang="ru-RU" dirty="0" err="1">
                <a:latin typeface="Fixel"/>
              </a:rPr>
              <a:t>відповідно</a:t>
            </a:r>
            <a:r>
              <a:rPr lang="ru-RU" dirty="0">
                <a:latin typeface="Fixel"/>
              </a:rPr>
              <a:t> до </a:t>
            </a:r>
            <a:r>
              <a:rPr lang="ru-RU" dirty="0" err="1">
                <a:latin typeface="Fixel"/>
              </a:rPr>
              <a:t>якої</a:t>
            </a:r>
            <a:r>
              <a:rPr lang="ru-RU" dirty="0">
                <a:latin typeface="Fixel"/>
              </a:rPr>
              <a:t> особу </a:t>
            </a:r>
            <a:r>
              <a:rPr lang="ru-RU" dirty="0" err="1">
                <a:latin typeface="Fixel"/>
              </a:rPr>
              <a:t>притягнуто</a:t>
            </a:r>
            <a:r>
              <a:rPr lang="ru-RU" dirty="0">
                <a:latin typeface="Fixel"/>
              </a:rPr>
              <a:t> до </a:t>
            </a:r>
            <a:r>
              <a:rPr lang="ru-RU" dirty="0" err="1">
                <a:latin typeface="Fixel"/>
              </a:rPr>
              <a:t>відповідальності</a:t>
            </a:r>
            <a:r>
              <a:rPr lang="ru-RU" dirty="0">
                <a:latin typeface="Fixel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Fixel"/>
              </a:rPr>
              <a:t>тип </a:t>
            </a:r>
            <a:r>
              <a:rPr lang="ru-RU" dirty="0" err="1">
                <a:latin typeface="Fixel"/>
              </a:rPr>
              <a:t>покарання</a:t>
            </a:r>
            <a:r>
              <a:rPr lang="ru-RU" dirty="0">
                <a:latin typeface="Fixel"/>
              </a:rPr>
              <a:t> (</a:t>
            </a:r>
            <a:r>
              <a:rPr lang="ru-RU" dirty="0" err="1">
                <a:latin typeface="Fixel"/>
              </a:rPr>
              <a:t>судове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рішення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або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дисциплінарне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стягнення</a:t>
            </a:r>
            <a:r>
              <a:rPr lang="ru-RU" dirty="0">
                <a:latin typeface="Fixel"/>
              </a:rPr>
              <a:t>);</a:t>
            </a:r>
            <a:endParaRPr lang="en-US" dirty="0">
              <a:latin typeface="Fixel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>
                <a:latin typeface="Fixel"/>
              </a:rPr>
              <a:t>сфера </a:t>
            </a:r>
            <a:r>
              <a:rPr lang="ru-RU" dirty="0">
                <a:latin typeface="Fixel"/>
              </a:rPr>
              <a:t>діяльності </a:t>
            </a:r>
            <a:r>
              <a:rPr lang="ru-RU" dirty="0" err="1">
                <a:latin typeface="Fixel"/>
              </a:rPr>
              <a:t>фізичної</a:t>
            </a:r>
            <a:r>
              <a:rPr lang="ru-RU" dirty="0">
                <a:latin typeface="Fixel"/>
              </a:rPr>
              <a:t> особи на момент </a:t>
            </a:r>
            <a:r>
              <a:rPr lang="ru-RU" dirty="0" err="1">
                <a:latin typeface="Fixel"/>
              </a:rPr>
              <a:t>скоєння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правопорушення</a:t>
            </a:r>
            <a:r>
              <a:rPr lang="ru-RU" dirty="0">
                <a:latin typeface="Fixel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latin typeface="Fixel"/>
              </a:rPr>
              <a:t>найменування юридичної особи на момент скоєння правопорушення;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latin typeface="Fixel"/>
              </a:rPr>
              <a:t>прізвище, ім’я, по батькові особи (на момент скоєння правопорушення);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latin typeface="Fixel"/>
              </a:rPr>
              <a:t>код ЄДРПОУ юридичної особи;</a:t>
            </a:r>
            <a:endParaRPr lang="ru-RU" dirty="0">
              <a:latin typeface="Fixel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latin typeface="Fixel"/>
              </a:rPr>
              <a:t>організаційно-правова</a:t>
            </a:r>
            <a:r>
              <a:rPr lang="ru-RU" dirty="0">
                <a:latin typeface="Fixel"/>
              </a:rPr>
              <a:t> форма </a:t>
            </a:r>
            <a:r>
              <a:rPr lang="ru-RU" dirty="0" err="1">
                <a:latin typeface="Fixel"/>
              </a:rPr>
              <a:t>юридичної</a:t>
            </a:r>
            <a:r>
              <a:rPr lang="ru-RU" dirty="0">
                <a:latin typeface="Fixel"/>
              </a:rPr>
              <a:t> особи.</a:t>
            </a:r>
            <a:endParaRPr lang="uk-UA" dirty="0">
              <a:latin typeface="Fixe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3B2FCB4-849C-4439-9776-4B2DBCD5D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0336" y="760825"/>
            <a:ext cx="2808311" cy="530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8448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03B3A76-3A4D-4F25-BB34-D3CF94B55B9C}"/>
              </a:ext>
            </a:extLst>
          </p:cNvPr>
          <p:cNvSpPr txBox="1">
            <a:spLocks/>
          </p:cNvSpPr>
          <p:nvPr/>
        </p:nvSpPr>
        <p:spPr>
          <a:xfrm>
            <a:off x="479376" y="329819"/>
            <a:ext cx="8928992" cy="14458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chemeClr val="bg1"/>
                </a:solidFill>
                <a:latin typeface="Arial Nova Cond" panose="020B0506020202020204" pitchFamily="34" charset="0"/>
                <a:ea typeface="+mj-ea"/>
                <a:cs typeface="+mj-cs"/>
              </a:defRPr>
            </a:lvl1pPr>
          </a:lstStyle>
          <a:p>
            <a:r>
              <a:rPr lang="uk-UA" sz="3600" dirty="0">
                <a:latin typeface="Fixel"/>
              </a:rPr>
              <a:t>Реєстр прозорості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49A0F9-1C25-48C4-ADDF-5CB6D8FB1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592" y="2420888"/>
            <a:ext cx="5199340" cy="334592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796764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D93D34-BD43-43C9-924F-F3CF95CE6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714" y="2492896"/>
            <a:ext cx="8891942" cy="2978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116632"/>
            <a:ext cx="10369152" cy="644193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Fixel"/>
              </a:rPr>
              <a:t>Реєстр прозорості</a:t>
            </a:r>
            <a:endParaRPr lang="ru-RU" sz="2400" dirty="0">
              <a:latin typeface="Fixel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3A76C7-7F6D-466A-B06B-08F4BD9D215C}"/>
              </a:ext>
            </a:extLst>
          </p:cNvPr>
          <p:cNvSpPr txBox="1"/>
          <p:nvPr/>
        </p:nvSpPr>
        <p:spPr>
          <a:xfrm>
            <a:off x="1055440" y="802345"/>
            <a:ext cx="10945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latin typeface="Fixel"/>
              </a:rPr>
              <a:t>Реєстр прозорості</a:t>
            </a:r>
            <a:r>
              <a:rPr lang="uk-UA" dirty="0">
                <a:latin typeface="Fixel"/>
              </a:rPr>
              <a:t> — це інформаційно-комунікаційна система, яка забезпечує збирання, накопичення, облік та публічне відображення інформації про </a:t>
            </a:r>
            <a:r>
              <a:rPr lang="uk-UA" b="1" dirty="0">
                <a:latin typeface="Fixel"/>
              </a:rPr>
              <a:t>суб'єктів лобіювання</a:t>
            </a:r>
            <a:r>
              <a:rPr lang="uk-UA" dirty="0">
                <a:latin typeface="Fixel"/>
              </a:rPr>
              <a:t> (фізичних та юридичних осіб) та їхню звітність.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9ED99B-286E-4580-A82D-0C6045AF8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1776768"/>
            <a:ext cx="7416667" cy="4772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32541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206531"/>
            <a:ext cx="10369152" cy="644193"/>
          </a:xfrm>
        </p:spPr>
        <p:txBody>
          <a:bodyPr>
            <a:normAutofit fontScale="90000"/>
          </a:bodyPr>
          <a:lstStyle/>
          <a:p>
            <a:r>
              <a:rPr lang="uk-UA" sz="2400" dirty="0">
                <a:latin typeface="Fixel"/>
              </a:rPr>
              <a:t>Пошук відомостей про суб’єктів лобіювання за назвою компанії, ПІБ фізичної особи або за кодом ЄДРПОУ / РНОКПП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8CDC17-98A1-44D0-BDC4-B5E7A4121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087" y="980728"/>
            <a:ext cx="7412746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Виноска: лінія з границею та рискою 9">
            <a:extLst>
              <a:ext uri="{FF2B5EF4-FFF2-40B4-BE49-F238E27FC236}">
                <a16:creationId xmlns:a16="http://schemas.microsoft.com/office/drawing/2014/main" id="{41849390-8F06-49CC-9350-C11CE6B54804}"/>
              </a:ext>
            </a:extLst>
          </p:cNvPr>
          <p:cNvSpPr/>
          <p:nvPr/>
        </p:nvSpPr>
        <p:spPr>
          <a:xfrm>
            <a:off x="9192344" y="971936"/>
            <a:ext cx="2768589" cy="754145"/>
          </a:xfrm>
          <a:prstGeom prst="accentBorderCallout1">
            <a:avLst>
              <a:gd name="adj1" fmla="val 45573"/>
              <a:gd name="adj2" fmla="val -4942"/>
              <a:gd name="adj3" fmla="val 32744"/>
              <a:gd name="adj4" fmla="val -40435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Пошук відомостей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37D12806-0134-4CC5-84C8-F833D63D1706}"/>
              </a:ext>
            </a:extLst>
          </p:cNvPr>
          <p:cNvSpPr/>
          <p:nvPr/>
        </p:nvSpPr>
        <p:spPr>
          <a:xfrm>
            <a:off x="7536160" y="994284"/>
            <a:ext cx="648071" cy="274476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2" name="Виноска: лінія з границею та рискою 11">
            <a:extLst>
              <a:ext uri="{FF2B5EF4-FFF2-40B4-BE49-F238E27FC236}">
                <a16:creationId xmlns:a16="http://schemas.microsoft.com/office/drawing/2014/main" id="{E781E586-DFB1-4DC9-9FC1-D29531331A36}"/>
              </a:ext>
            </a:extLst>
          </p:cNvPr>
          <p:cNvSpPr/>
          <p:nvPr/>
        </p:nvSpPr>
        <p:spPr>
          <a:xfrm>
            <a:off x="9192344" y="2070333"/>
            <a:ext cx="2768589" cy="754145"/>
          </a:xfrm>
          <a:prstGeom prst="accentBorderCallout1">
            <a:avLst>
              <a:gd name="adj1" fmla="val 45573"/>
              <a:gd name="adj2" fmla="val -4942"/>
              <a:gd name="adj3" fmla="val 132523"/>
              <a:gd name="adj4" fmla="val -142614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Розширений пошук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462BCC3A-7B4F-4137-A7E6-B1812EA06EB1}"/>
              </a:ext>
            </a:extLst>
          </p:cNvPr>
          <p:cNvSpPr/>
          <p:nvPr/>
        </p:nvSpPr>
        <p:spPr>
          <a:xfrm>
            <a:off x="4295800" y="2996952"/>
            <a:ext cx="1008112" cy="216024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6F8CC2B-FFC3-4D12-8062-57FEE8ED1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355" y="3284984"/>
            <a:ext cx="7402477" cy="3460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Виноска: лінія з границею та рискою 14">
            <a:extLst>
              <a:ext uri="{FF2B5EF4-FFF2-40B4-BE49-F238E27FC236}">
                <a16:creationId xmlns:a16="http://schemas.microsoft.com/office/drawing/2014/main" id="{B59186CD-CF68-4354-8F7C-E3CBA6E96783}"/>
              </a:ext>
            </a:extLst>
          </p:cNvPr>
          <p:cNvSpPr/>
          <p:nvPr/>
        </p:nvSpPr>
        <p:spPr>
          <a:xfrm>
            <a:off x="9192344" y="3208529"/>
            <a:ext cx="2768589" cy="754145"/>
          </a:xfrm>
          <a:prstGeom prst="accentBorderCallout1">
            <a:avLst>
              <a:gd name="adj1" fmla="val 45573"/>
              <a:gd name="adj2" fmla="val -4942"/>
              <a:gd name="adj3" fmla="val 167888"/>
              <a:gd name="adj4" fmla="val -33554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Розширені фільтри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6E631282-5B50-42F0-AE34-F69AACAFA223}"/>
              </a:ext>
            </a:extLst>
          </p:cNvPr>
          <p:cNvSpPr/>
          <p:nvPr/>
        </p:nvSpPr>
        <p:spPr>
          <a:xfrm>
            <a:off x="1098354" y="4479823"/>
            <a:ext cx="7157885" cy="216024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8" name="Виноска: лінія з границею та рискою 17">
            <a:extLst>
              <a:ext uri="{FF2B5EF4-FFF2-40B4-BE49-F238E27FC236}">
                <a16:creationId xmlns:a16="http://schemas.microsoft.com/office/drawing/2014/main" id="{642E8616-E76A-43F7-9633-51F4D70ECF48}"/>
              </a:ext>
            </a:extLst>
          </p:cNvPr>
          <p:cNvSpPr/>
          <p:nvPr/>
        </p:nvSpPr>
        <p:spPr>
          <a:xfrm>
            <a:off x="9192343" y="4318774"/>
            <a:ext cx="2768589" cy="754145"/>
          </a:xfrm>
          <a:prstGeom prst="accentBorderCallout1">
            <a:avLst>
              <a:gd name="adj1" fmla="val 45573"/>
              <a:gd name="adj2" fmla="val -4942"/>
              <a:gd name="adj3" fmla="val 107263"/>
              <a:gd name="adj4" fmla="val -28393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Результати пошуку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9" name="Виноска: лінія з границею та рискою 18">
            <a:extLst>
              <a:ext uri="{FF2B5EF4-FFF2-40B4-BE49-F238E27FC236}">
                <a16:creationId xmlns:a16="http://schemas.microsoft.com/office/drawing/2014/main" id="{2E547FF6-807A-42EC-8260-7DA1B56CA5CB}"/>
              </a:ext>
            </a:extLst>
          </p:cNvPr>
          <p:cNvSpPr/>
          <p:nvPr/>
        </p:nvSpPr>
        <p:spPr>
          <a:xfrm>
            <a:off x="9192344" y="5356485"/>
            <a:ext cx="2768589" cy="754145"/>
          </a:xfrm>
          <a:prstGeom prst="accentBorderCallout1">
            <a:avLst>
              <a:gd name="adj1" fmla="val 45573"/>
              <a:gd name="adj2" fmla="val -4942"/>
              <a:gd name="adj3" fmla="val 34008"/>
              <a:gd name="adj4" fmla="val -31145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Можливість перегляду у форматі </a:t>
            </a:r>
            <a:r>
              <a:rPr lang="en-US" dirty="0">
                <a:ln w="12700">
                  <a:solidFill>
                    <a:schemeClr val="tx1"/>
                  </a:solidFill>
                </a:ln>
                <a:latin typeface="Fixel"/>
              </a:rPr>
              <a:t>json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</p:spTree>
    <p:extLst>
      <p:ext uri="{BB962C8B-B14F-4D97-AF65-F5344CB8AC3E}">
        <p14:creationId xmlns:p14="http://schemas.microsoft.com/office/powerpoint/2010/main" val="27243612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206531"/>
            <a:ext cx="10369152" cy="644193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Fixel"/>
              </a:rPr>
              <a:t>Аналіз картки суб'єкта лобіювання</a:t>
            </a:r>
            <a:endParaRPr lang="ru-RU" sz="2400" dirty="0">
              <a:latin typeface="Fixel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E07B2B4-DFB2-4E1E-94B0-1508A4AAC0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55440" y="961684"/>
            <a:ext cx="6840760" cy="5563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6D3736E3-0324-4C91-9934-CFE14675A585}"/>
              </a:ext>
            </a:extLst>
          </p:cNvPr>
          <p:cNvSpPr/>
          <p:nvPr/>
        </p:nvSpPr>
        <p:spPr>
          <a:xfrm>
            <a:off x="8218090" y="1844824"/>
            <a:ext cx="381642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latin typeface="Fixel"/>
                <a:ea typeface="Times New Roman" panose="02020603050405020304" pitchFamily="18" charset="0"/>
              </a:rPr>
              <a:t>При перегляді публічного профілю суб'єкта лобіювання доступна така ключова інформація:</a:t>
            </a:r>
            <a:endParaRPr lang="uk-UA" sz="1600" dirty="0">
              <a:latin typeface="Fixel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b="1" dirty="0">
                <a:latin typeface="Fixel"/>
                <a:ea typeface="Times New Roman" panose="02020603050405020304" pitchFamily="18" charset="0"/>
              </a:rPr>
              <a:t>Статус</a:t>
            </a:r>
            <a:r>
              <a:rPr lang="uk-UA" dirty="0">
                <a:latin typeface="Fixel"/>
                <a:ea typeface="Times New Roman" panose="02020603050405020304" pitchFamily="18" charset="0"/>
              </a:rPr>
              <a:t>: Діючий, призупинений чи припинений.</a:t>
            </a:r>
            <a:endParaRPr lang="uk-UA" sz="1600" dirty="0">
              <a:latin typeface="Fixel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b="1" dirty="0">
                <a:latin typeface="Fixel"/>
                <a:ea typeface="Times New Roman" panose="02020603050405020304" pitchFamily="18" charset="0"/>
              </a:rPr>
              <a:t>Сфери лобіювання</a:t>
            </a:r>
            <a:r>
              <a:rPr lang="uk-UA" dirty="0">
                <a:latin typeface="Fixel"/>
                <a:ea typeface="Times New Roman" panose="02020603050405020304" pitchFamily="18" charset="0"/>
              </a:rPr>
              <a:t>: Сфери у яких суб’єкт здійснює лобіювання.</a:t>
            </a:r>
            <a:endParaRPr lang="uk-UA" sz="1600" dirty="0">
              <a:latin typeface="Fixel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b="1" dirty="0">
                <a:latin typeface="Fixel"/>
                <a:ea typeface="Times New Roman" panose="02020603050405020304" pitchFamily="18" charset="0"/>
              </a:rPr>
              <a:t>Контактні дані</a:t>
            </a:r>
            <a:r>
              <a:rPr lang="uk-UA" dirty="0">
                <a:latin typeface="Fixel"/>
                <a:ea typeface="Times New Roman" panose="02020603050405020304" pitchFamily="18" charset="0"/>
              </a:rPr>
              <a:t>: Офіційні телефони та адреси електронної пошти.</a:t>
            </a:r>
            <a:endParaRPr lang="uk-UA" sz="1600" dirty="0">
              <a:latin typeface="Fixel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b="1" dirty="0">
                <a:latin typeface="Fixel"/>
                <a:ea typeface="Times New Roman" panose="02020603050405020304" pitchFamily="18" charset="0"/>
              </a:rPr>
              <a:t>Звітність</a:t>
            </a:r>
            <a:r>
              <a:rPr lang="uk-UA" dirty="0">
                <a:latin typeface="Fixel"/>
                <a:ea typeface="Times New Roman" panose="02020603050405020304" pitchFamily="18" charset="0"/>
              </a:rPr>
              <a:t>: Розділ, де публікуються звіти про лобістську діяльність.</a:t>
            </a:r>
            <a:endParaRPr lang="uk-UA" sz="1600" dirty="0">
              <a:effectLst/>
              <a:latin typeface="Fixel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6906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A7BAD7E-45F1-4F7C-9FE3-ED3D84E19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8324" y="2291900"/>
            <a:ext cx="5858693" cy="44487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206531"/>
            <a:ext cx="10369152" cy="644193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Fixel"/>
              </a:rPr>
              <a:t>Детальна статистика</a:t>
            </a:r>
            <a:endParaRPr lang="ru-RU" sz="2400" dirty="0">
              <a:latin typeface="Fixel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80231E88-690D-427D-A3D2-5343B4D6C9FA}"/>
              </a:ext>
            </a:extLst>
          </p:cNvPr>
          <p:cNvSpPr/>
          <p:nvPr/>
        </p:nvSpPr>
        <p:spPr>
          <a:xfrm>
            <a:off x="1055440" y="980728"/>
            <a:ext cx="10945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Fixel"/>
                <a:ea typeface="Times New Roman" panose="02020603050405020304" pitchFamily="18" charset="0"/>
              </a:rPr>
              <a:t>У розділі доступна агрегована інформація, представлена у вигляді графіків та діаграм. Інформація поділена на декілька </a:t>
            </a:r>
            <a:r>
              <a:rPr lang="uk-UA" dirty="0" err="1">
                <a:latin typeface="Fixel"/>
                <a:ea typeface="Times New Roman" panose="02020603050405020304" pitchFamily="18" charset="0"/>
              </a:rPr>
              <a:t>дашбордів</a:t>
            </a:r>
            <a:r>
              <a:rPr lang="uk-UA" dirty="0">
                <a:latin typeface="Fixel"/>
                <a:ea typeface="Times New Roman" panose="02020603050405020304" pitchFamily="18" charset="0"/>
              </a:rPr>
              <a:t>, зокрема: Статистика лобіювання, статистика у розрізі сфер, тощо.</a:t>
            </a:r>
            <a:endParaRPr lang="uk-UA" sz="1600" dirty="0">
              <a:effectLst/>
              <a:latin typeface="Fixel"/>
              <a:ea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781F19-C3D1-4546-B123-32AC28D95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1777413"/>
            <a:ext cx="6381759" cy="3216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Виноска: лінія з границею та рискою 8">
            <a:extLst>
              <a:ext uri="{FF2B5EF4-FFF2-40B4-BE49-F238E27FC236}">
                <a16:creationId xmlns:a16="http://schemas.microsoft.com/office/drawing/2014/main" id="{5806F679-9573-4BA7-869B-34C3E28C3484}"/>
              </a:ext>
            </a:extLst>
          </p:cNvPr>
          <p:cNvSpPr/>
          <p:nvPr/>
        </p:nvSpPr>
        <p:spPr>
          <a:xfrm>
            <a:off x="8278688" y="1787023"/>
            <a:ext cx="3691458" cy="344913"/>
          </a:xfrm>
          <a:prstGeom prst="accentBorderCallout1">
            <a:avLst>
              <a:gd name="adj1" fmla="val 45573"/>
              <a:gd name="adj2" fmla="val -4942"/>
              <a:gd name="adj3" fmla="val 45289"/>
              <a:gd name="adj4" fmla="val -20309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</a:rPr>
              <a:t>Фільтр періоду</a:t>
            </a:r>
            <a:endParaRPr lang="LID4096" dirty="0">
              <a:ln w="12700">
                <a:solidFill>
                  <a:schemeClr val="tx1"/>
                </a:solidFill>
              </a:ln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2FE8F2EB-6FA6-4E80-99AD-51D837AFC023}"/>
              </a:ext>
            </a:extLst>
          </p:cNvPr>
          <p:cNvSpPr/>
          <p:nvPr/>
        </p:nvSpPr>
        <p:spPr>
          <a:xfrm>
            <a:off x="5951984" y="1857460"/>
            <a:ext cx="1656184" cy="274476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6EBE63C-0454-4E18-A255-3252769FD2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9525" y="4221598"/>
            <a:ext cx="7357045" cy="2379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98168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206531"/>
            <a:ext cx="10369152" cy="644193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Fixel"/>
              </a:rPr>
              <a:t>Публічний АРІ</a:t>
            </a:r>
            <a:endParaRPr lang="ru-RU" sz="2400" dirty="0">
              <a:latin typeface="Fixel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80231E88-690D-427D-A3D2-5343B4D6C9FA}"/>
              </a:ext>
            </a:extLst>
          </p:cNvPr>
          <p:cNvSpPr/>
          <p:nvPr/>
        </p:nvSpPr>
        <p:spPr>
          <a:xfrm>
            <a:off x="1055440" y="850724"/>
            <a:ext cx="10945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Fixel"/>
                <a:ea typeface="Times New Roman" panose="02020603050405020304" pitchFamily="18" charset="0"/>
              </a:rPr>
              <a:t>Для </a:t>
            </a:r>
            <a:r>
              <a:rPr lang="uk-UA" dirty="0">
                <a:latin typeface="Fixel"/>
                <a:ea typeface="Times New Roman" panose="02020603050405020304" pitchFamily="18" charset="0"/>
              </a:rPr>
              <a:t>автоматизованого аналізу 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великих </a:t>
            </a:r>
            <a:r>
              <a:rPr lang="uk-UA" dirty="0">
                <a:latin typeface="Fixel"/>
                <a:ea typeface="Times New Roman" panose="02020603050405020304" pitchFamily="18" charset="0"/>
              </a:rPr>
              <a:t>масивів даних передбачено публічний 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АРІ, </a:t>
            </a:r>
            <a:r>
              <a:rPr lang="uk-UA" dirty="0">
                <a:latin typeface="Fixel"/>
                <a:ea typeface="Times New Roman" panose="02020603050405020304" pitchFamily="18" charset="0"/>
              </a:rPr>
              <a:t>дані з якого отримуються у </a:t>
            </a:r>
            <a:r>
              <a:rPr lang="uk-UA" dirty="0" err="1">
                <a:latin typeface="Fixel"/>
                <a:ea typeface="Times New Roman" panose="02020603050405020304" pitchFamily="18" charset="0"/>
              </a:rPr>
              <a:t>машинозчитувальному</a:t>
            </a:r>
            <a:r>
              <a:rPr lang="uk-UA" dirty="0">
                <a:latin typeface="Fixel"/>
                <a:ea typeface="Times New Roman" panose="02020603050405020304" pitchFamily="18" charset="0"/>
              </a:rPr>
              <a:t> форматі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Fixel"/>
                <a:ea typeface="Times New Roman" panose="02020603050405020304" pitchFamily="18" charset="0"/>
              </a:rPr>
              <a:t>JSON. </a:t>
            </a:r>
            <a:endParaRPr lang="ru-RU" dirty="0">
              <a:latin typeface="Fixel"/>
              <a:ea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90A518-F7BD-4DCD-BD2B-BFCBCF98D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038" y="1700808"/>
            <a:ext cx="10638019" cy="4806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51521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206531"/>
            <a:ext cx="10369152" cy="644193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Fixel"/>
              </a:rPr>
              <a:t>Публічний АРІ</a:t>
            </a:r>
            <a:endParaRPr lang="ru-RU" sz="2400" dirty="0">
              <a:latin typeface="Fixel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80231E88-690D-427D-A3D2-5343B4D6C9FA}"/>
              </a:ext>
            </a:extLst>
          </p:cNvPr>
          <p:cNvSpPr/>
          <p:nvPr/>
        </p:nvSpPr>
        <p:spPr>
          <a:xfrm>
            <a:off x="1055440" y="850724"/>
            <a:ext cx="109452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Fixel"/>
                <a:ea typeface="Times New Roman" panose="02020603050405020304" pitchFamily="18" charset="0"/>
              </a:rPr>
              <a:t>Для використання можливостей АРІ, на сторінці АРІ у реєстрі представлений опис необхідної інформації про </a:t>
            </a:r>
            <a:r>
              <a:rPr lang="uk-UA" dirty="0" err="1">
                <a:latin typeface="Fixel"/>
                <a:ea typeface="Times New Roman" panose="02020603050405020304" pitchFamily="18" charset="0"/>
              </a:rPr>
              <a:t>ендпоїнти</a:t>
            </a:r>
            <a:r>
              <a:rPr lang="uk-UA" dirty="0">
                <a:latin typeface="Fixel"/>
                <a:ea typeface="Times New Roman" panose="02020603050405020304" pitchFamily="18" charset="0"/>
              </a:rPr>
              <a:t>, результати відпрацювання запитів та можливі помилки у його роботі. </a:t>
            </a:r>
          </a:p>
          <a:p>
            <a:r>
              <a:rPr lang="uk-UA" dirty="0">
                <a:latin typeface="Fixel"/>
                <a:ea typeface="Times New Roman" panose="02020603050405020304" pitchFamily="18" charset="0"/>
              </a:rPr>
              <a:t>Також на сторінці представлений опис довідників, які використовуються в реєстрі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Fixel"/>
              <a:ea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79BAB8-E04E-4D9C-830B-CC0D56BDA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024" y="1916832"/>
            <a:ext cx="10808509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D62F6A-7841-41F6-80C5-E59BAAFC0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8658" y="5457483"/>
            <a:ext cx="5677692" cy="800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1915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03B3A76-3A4D-4F25-BB34-D3CF94B55B9C}"/>
              </a:ext>
            </a:extLst>
          </p:cNvPr>
          <p:cNvSpPr txBox="1">
            <a:spLocks/>
          </p:cNvSpPr>
          <p:nvPr/>
        </p:nvSpPr>
        <p:spPr>
          <a:xfrm>
            <a:off x="479376" y="329819"/>
            <a:ext cx="8928992" cy="14458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chemeClr val="bg1"/>
                </a:solidFill>
                <a:latin typeface="Arial Nova Cond" panose="020B0506020202020204" pitchFamily="34" charset="0"/>
                <a:ea typeface="+mj-ea"/>
                <a:cs typeface="+mj-cs"/>
              </a:defRPr>
            </a:lvl1pPr>
          </a:lstStyle>
          <a:p>
            <a:r>
              <a:rPr lang="uk-UA" sz="3600" dirty="0">
                <a:latin typeface="Fixel"/>
              </a:rPr>
              <a:t>Інформаційна система</a:t>
            </a:r>
          </a:p>
          <a:p>
            <a:r>
              <a:rPr lang="uk-UA" sz="3600" dirty="0">
                <a:latin typeface="Fixel"/>
              </a:rPr>
              <a:t>моніторингу реалізації державної</a:t>
            </a:r>
          </a:p>
          <a:p>
            <a:r>
              <a:rPr lang="uk-UA" sz="3600" dirty="0">
                <a:latin typeface="Fixel"/>
              </a:rPr>
              <a:t>антикорупційної політики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06CADA-B933-4701-A7B5-A9FCACEBB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640" y="2348880"/>
            <a:ext cx="5236203" cy="35401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8954133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206531"/>
            <a:ext cx="10369152" cy="644193"/>
          </a:xfrm>
        </p:spPr>
        <p:txBody>
          <a:bodyPr>
            <a:noAutofit/>
          </a:bodyPr>
          <a:lstStyle/>
          <a:p>
            <a:r>
              <a:rPr lang="uk-UA" sz="2000" dirty="0">
                <a:latin typeface="Fixel"/>
              </a:rPr>
              <a:t>Інформаційна система</a:t>
            </a:r>
            <a:r>
              <a:rPr lang="en-US" sz="2000" dirty="0">
                <a:latin typeface="Fixel"/>
              </a:rPr>
              <a:t> </a:t>
            </a:r>
            <a:r>
              <a:rPr lang="uk-UA" sz="2000" dirty="0">
                <a:latin typeface="Fixel"/>
              </a:rPr>
              <a:t>моніторингу реалізації державної</a:t>
            </a:r>
            <a:r>
              <a:rPr lang="en-US" sz="2000" dirty="0">
                <a:latin typeface="Fixel"/>
              </a:rPr>
              <a:t> </a:t>
            </a:r>
            <a:r>
              <a:rPr lang="uk-UA" sz="2000" dirty="0">
                <a:latin typeface="Fixel"/>
              </a:rPr>
              <a:t>антикорупційної політики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80231E88-690D-427D-A3D2-5343B4D6C9FA}"/>
              </a:ext>
            </a:extLst>
          </p:cNvPr>
          <p:cNvSpPr/>
          <p:nvPr/>
        </p:nvSpPr>
        <p:spPr>
          <a:xfrm>
            <a:off x="1055440" y="850724"/>
            <a:ext cx="109452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Fixel"/>
                <a:ea typeface="Times New Roman" panose="02020603050405020304" pitchFamily="18" charset="0"/>
              </a:rPr>
              <a:t>Інформаційна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система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моніторингу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реалізації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державної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антикорупційної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політики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забезпечує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відображення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ключової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інформації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про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результати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реалізації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антикорупційної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політики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України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зокрема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про стан та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динаміку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реалізації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антикорупційних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стратегій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та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державних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антикорупційних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програм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ухвалених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на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певний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Fixel"/>
                <a:ea typeface="Times New Roman" panose="02020603050405020304" pitchFamily="18" charset="0"/>
              </a:rPr>
              <a:t>період</a:t>
            </a:r>
            <a:r>
              <a:rPr lang="ru-RU" dirty="0">
                <a:latin typeface="Fixel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A09C13-6853-4DEC-958F-9A344EC9C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2303" y="3930988"/>
            <a:ext cx="3240361" cy="2522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912268-AB3B-4E39-B1AC-5E0422EFD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681" y="2132856"/>
            <a:ext cx="7521287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Виноска: лінія з границею та рискою 8">
            <a:extLst>
              <a:ext uri="{FF2B5EF4-FFF2-40B4-BE49-F238E27FC236}">
                <a16:creationId xmlns:a16="http://schemas.microsoft.com/office/drawing/2014/main" id="{AEB45D4D-652F-4CCA-8499-28E37D723BFB}"/>
              </a:ext>
            </a:extLst>
          </p:cNvPr>
          <p:cNvSpPr/>
          <p:nvPr/>
        </p:nvSpPr>
        <p:spPr>
          <a:xfrm>
            <a:off x="9192344" y="2070333"/>
            <a:ext cx="2768589" cy="1142643"/>
          </a:xfrm>
          <a:prstGeom prst="accentBorderCallout1">
            <a:avLst>
              <a:gd name="adj1" fmla="val 45573"/>
              <a:gd name="adj2" fmla="val -4942"/>
              <a:gd name="adj3" fmla="val 113705"/>
              <a:gd name="adj4" fmla="val -3286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Перехід на сторінку детальної інформації про виконання заходу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</p:spTree>
    <p:extLst>
      <p:ext uri="{BB962C8B-B14F-4D97-AF65-F5344CB8AC3E}">
        <p14:creationId xmlns:p14="http://schemas.microsoft.com/office/powerpoint/2010/main" val="2549811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556" y="291133"/>
            <a:ext cx="5364525" cy="965523"/>
          </a:xfrm>
        </p:spPr>
        <p:txBody>
          <a:bodyPr>
            <a:normAutofit/>
          </a:bodyPr>
          <a:lstStyle/>
          <a:p>
            <a:r>
              <a:rPr lang="ru-RU" sz="2400" b="0" dirty="0">
                <a:latin typeface="Fixel"/>
              </a:rPr>
              <a:t>Результати діяльності НАЗК</a:t>
            </a:r>
            <a:r>
              <a:rPr lang="en-US" sz="2400" b="0" dirty="0">
                <a:latin typeface="Fixel"/>
              </a:rPr>
              <a:t> – </a:t>
            </a:r>
            <a:br>
              <a:rPr lang="en-US" sz="2400" b="0" dirty="0">
                <a:latin typeface="Fixel"/>
              </a:rPr>
            </a:br>
            <a:r>
              <a:rPr lang="uk-UA" sz="2400" dirty="0">
                <a:latin typeface="Fixel"/>
              </a:rPr>
              <a:t>повні перевірки декларацій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3BBB0BC1-7C2E-464C-ABD4-505C4F7B0C16}"/>
              </a:ext>
            </a:extLst>
          </p:cNvPr>
          <p:cNvSpPr/>
          <p:nvPr/>
        </p:nvSpPr>
        <p:spPr>
          <a:xfrm>
            <a:off x="1002556" y="5626697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800" b="0" i="0" u="none" strike="noStrike" kern="1200" cap="none" spc="0" normalizeH="0" baseline="0" noProof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0A11B9-B838-4EDB-AA93-22CECE2E2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8048" y="194484"/>
            <a:ext cx="5491067" cy="1117775"/>
          </a:xfrm>
          <a:prstGeom prst="rect">
            <a:avLst/>
          </a:prstGeom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AF854290-F743-4EE4-9731-8A419D3BA4E5}"/>
              </a:ext>
            </a:extLst>
          </p:cNvPr>
          <p:cNvSpPr/>
          <p:nvPr/>
        </p:nvSpPr>
        <p:spPr>
          <a:xfrm>
            <a:off x="8922771" y="879422"/>
            <a:ext cx="1296144" cy="339380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" name="Стрілка: униз 5">
            <a:extLst>
              <a:ext uri="{FF2B5EF4-FFF2-40B4-BE49-F238E27FC236}">
                <a16:creationId xmlns:a16="http://schemas.microsoft.com/office/drawing/2014/main" id="{D3020045-C3E4-4DED-ADF8-CF928557833E}"/>
              </a:ext>
            </a:extLst>
          </p:cNvPr>
          <p:cNvSpPr/>
          <p:nvPr/>
        </p:nvSpPr>
        <p:spPr>
          <a:xfrm rot="3278058">
            <a:off x="10241529" y="767076"/>
            <a:ext cx="360040" cy="278756"/>
          </a:xfrm>
          <a:prstGeom prst="downArrow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A48BB4-088F-43C8-A4B3-A29E8A207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556" y="1479144"/>
            <a:ext cx="7169982" cy="25297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8732DC-F491-44C3-B3DC-70AAD9E2B2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556" y="4005063"/>
            <a:ext cx="7091325" cy="2667899"/>
          </a:xfrm>
          <a:prstGeom prst="rect">
            <a:avLst/>
          </a:prstGeom>
        </p:spPr>
      </p:pic>
      <p:sp>
        <p:nvSpPr>
          <p:cNvPr id="12" name="Виноска: лінія з границею та рискою 11">
            <a:extLst>
              <a:ext uri="{FF2B5EF4-FFF2-40B4-BE49-F238E27FC236}">
                <a16:creationId xmlns:a16="http://schemas.microsoft.com/office/drawing/2014/main" id="{EA749FE7-5E63-4BBC-9B71-CCB96C3EAE82}"/>
              </a:ext>
            </a:extLst>
          </p:cNvPr>
          <p:cNvSpPr/>
          <p:nvPr/>
        </p:nvSpPr>
        <p:spPr>
          <a:xfrm>
            <a:off x="8548654" y="2380627"/>
            <a:ext cx="3474843" cy="720080"/>
          </a:xfrm>
          <a:prstGeom prst="accentBorderCallout1">
            <a:avLst>
              <a:gd name="adj1" fmla="val 49276"/>
              <a:gd name="adj2" fmla="val -3913"/>
              <a:gd name="adj3" fmla="val 91743"/>
              <a:gd name="adj4" fmla="val -12443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Статистичні дані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3" name="Виноска: лінія з границею та рискою 12">
            <a:extLst>
              <a:ext uri="{FF2B5EF4-FFF2-40B4-BE49-F238E27FC236}">
                <a16:creationId xmlns:a16="http://schemas.microsoft.com/office/drawing/2014/main" id="{EE0AD3BE-FC87-4C49-A9BB-FB6A7605CC26}"/>
              </a:ext>
            </a:extLst>
          </p:cNvPr>
          <p:cNvSpPr/>
          <p:nvPr/>
        </p:nvSpPr>
        <p:spPr>
          <a:xfrm>
            <a:off x="8548654" y="3434876"/>
            <a:ext cx="3474843" cy="720080"/>
          </a:xfrm>
          <a:prstGeom prst="accentBorderCallout1">
            <a:avLst>
              <a:gd name="adj1" fmla="val 49276"/>
              <a:gd name="adj2" fmla="val -3913"/>
              <a:gd name="adj3" fmla="val 91743"/>
              <a:gd name="adj4" fmla="val -1295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Пошук та фільтри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C0709EE1-9D1D-480C-B5FF-BDA928D53B9A}"/>
              </a:ext>
            </a:extLst>
          </p:cNvPr>
          <p:cNvSpPr/>
          <p:nvPr/>
        </p:nvSpPr>
        <p:spPr>
          <a:xfrm>
            <a:off x="1002555" y="4022620"/>
            <a:ext cx="7091325" cy="846540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5" name="Виноска: лінія з границею та рискою 14">
            <a:extLst>
              <a:ext uri="{FF2B5EF4-FFF2-40B4-BE49-F238E27FC236}">
                <a16:creationId xmlns:a16="http://schemas.microsoft.com/office/drawing/2014/main" id="{2DEEC8FB-5A86-4D2F-849D-07398B8D1514}"/>
              </a:ext>
            </a:extLst>
          </p:cNvPr>
          <p:cNvSpPr/>
          <p:nvPr/>
        </p:nvSpPr>
        <p:spPr>
          <a:xfrm>
            <a:off x="8544272" y="4509120"/>
            <a:ext cx="3474843" cy="720080"/>
          </a:xfrm>
          <a:prstGeom prst="accentBorderCallout1">
            <a:avLst>
              <a:gd name="adj1" fmla="val 49276"/>
              <a:gd name="adj2" fmla="val -3913"/>
              <a:gd name="adj3" fmla="val 96626"/>
              <a:gd name="adj4" fmla="val -13709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Таблиця результатів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6" name="Виноска: лінія з границею та рискою 15">
            <a:extLst>
              <a:ext uri="{FF2B5EF4-FFF2-40B4-BE49-F238E27FC236}">
                <a16:creationId xmlns:a16="http://schemas.microsoft.com/office/drawing/2014/main" id="{60F755A6-C393-4931-B65A-44F66967DEBB}"/>
              </a:ext>
            </a:extLst>
          </p:cNvPr>
          <p:cNvSpPr/>
          <p:nvPr/>
        </p:nvSpPr>
        <p:spPr>
          <a:xfrm>
            <a:off x="8544271" y="5583364"/>
            <a:ext cx="3474843" cy="720080"/>
          </a:xfrm>
          <a:prstGeom prst="accentBorderCallout1">
            <a:avLst>
              <a:gd name="adj1" fmla="val 18751"/>
              <a:gd name="adj2" fmla="val -3660"/>
              <a:gd name="adj3" fmla="val 17260"/>
              <a:gd name="adj4" fmla="val -88099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Завантаження довідки про результати перевірки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A562FF45-122E-4E17-8675-FBADD533F14B}"/>
              </a:ext>
            </a:extLst>
          </p:cNvPr>
          <p:cNvSpPr/>
          <p:nvPr/>
        </p:nvSpPr>
        <p:spPr>
          <a:xfrm>
            <a:off x="5100500" y="5594497"/>
            <a:ext cx="371733" cy="221900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72313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206531"/>
            <a:ext cx="10369152" cy="644193"/>
          </a:xfrm>
        </p:spPr>
        <p:txBody>
          <a:bodyPr>
            <a:noAutofit/>
          </a:bodyPr>
          <a:lstStyle/>
          <a:p>
            <a:r>
              <a:rPr lang="ru-RU" sz="2000" dirty="0" err="1">
                <a:latin typeface="Fixel"/>
              </a:rPr>
              <a:t>Аналіз</a:t>
            </a:r>
            <a:r>
              <a:rPr lang="ru-RU" sz="2000" dirty="0">
                <a:latin typeface="Fixel"/>
              </a:rPr>
              <a:t> </a:t>
            </a:r>
            <a:r>
              <a:rPr lang="ru-RU" sz="2000" dirty="0" err="1">
                <a:latin typeface="Fixel"/>
              </a:rPr>
              <a:t>виконання</a:t>
            </a:r>
            <a:r>
              <a:rPr lang="ru-RU" sz="2000" dirty="0">
                <a:latin typeface="Fixel"/>
              </a:rPr>
              <a:t> </a:t>
            </a:r>
            <a:r>
              <a:rPr lang="ru-RU" sz="2000" dirty="0" err="1">
                <a:latin typeface="Fixel"/>
              </a:rPr>
              <a:t>заходів</a:t>
            </a:r>
            <a:r>
              <a:rPr lang="ru-RU" sz="2000" dirty="0">
                <a:latin typeface="Fixel"/>
              </a:rPr>
              <a:t> ДАП </a:t>
            </a:r>
            <a:r>
              <a:rPr lang="ru-RU" sz="2000" dirty="0" err="1">
                <a:latin typeface="Fixel"/>
              </a:rPr>
              <a:t>окремими</a:t>
            </a:r>
            <a:r>
              <a:rPr lang="ru-RU" sz="2000" dirty="0">
                <a:latin typeface="Fixel"/>
              </a:rPr>
              <a:t> органами </a:t>
            </a:r>
            <a:r>
              <a:rPr lang="ru-RU" sz="2000" dirty="0" err="1">
                <a:latin typeface="Fixel"/>
              </a:rPr>
              <a:t>влади</a:t>
            </a:r>
            <a:r>
              <a:rPr lang="ru-RU" sz="2000" dirty="0">
                <a:latin typeface="Fixel"/>
              </a:rPr>
              <a:t>, </a:t>
            </a:r>
            <a:r>
              <a:rPr lang="ru-RU" sz="2000" dirty="0" err="1">
                <a:latin typeface="Fixel"/>
              </a:rPr>
              <a:t>підприємствами</a:t>
            </a:r>
            <a:r>
              <a:rPr lang="ru-RU" sz="2000" dirty="0">
                <a:latin typeface="Fixel"/>
              </a:rPr>
              <a:t>, </a:t>
            </a:r>
            <a:r>
              <a:rPr lang="ru-RU" sz="2000" dirty="0" err="1">
                <a:latin typeface="Fixel"/>
              </a:rPr>
              <a:t>установами</a:t>
            </a:r>
            <a:r>
              <a:rPr lang="ru-RU" sz="2000" dirty="0">
                <a:latin typeface="Fixel"/>
              </a:rPr>
              <a:t> та </a:t>
            </a:r>
            <a:r>
              <a:rPr lang="ru-RU" sz="2000" dirty="0" err="1">
                <a:latin typeface="Fixel"/>
              </a:rPr>
              <a:t>організаціями</a:t>
            </a:r>
            <a:endParaRPr lang="uk-UA" sz="2000" dirty="0">
              <a:latin typeface="Fixel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9" name="Виноска: лінія з границею та рискою 8">
            <a:extLst>
              <a:ext uri="{FF2B5EF4-FFF2-40B4-BE49-F238E27FC236}">
                <a16:creationId xmlns:a16="http://schemas.microsoft.com/office/drawing/2014/main" id="{AEB45D4D-652F-4CCA-8499-28E37D723BFB}"/>
              </a:ext>
            </a:extLst>
          </p:cNvPr>
          <p:cNvSpPr/>
          <p:nvPr/>
        </p:nvSpPr>
        <p:spPr>
          <a:xfrm>
            <a:off x="9192344" y="1211967"/>
            <a:ext cx="2768589" cy="1142643"/>
          </a:xfrm>
          <a:prstGeom prst="accentBorderCallout1">
            <a:avLst>
              <a:gd name="adj1" fmla="val 45573"/>
              <a:gd name="adj2" fmla="val -4942"/>
              <a:gd name="adj3" fmla="val 216236"/>
              <a:gd name="adj4" fmla="val -3665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</a:rPr>
              <a:t>Розширена таблиця виконання заходів</a:t>
            </a:r>
            <a:endParaRPr lang="LID4096" dirty="0">
              <a:ln w="12700">
                <a:solidFill>
                  <a:schemeClr val="tx1"/>
                </a:solidFill>
              </a:ln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DA2361-4EEC-49E5-B0A0-F1007D8AC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100" y="1090983"/>
            <a:ext cx="7079199" cy="2227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D2FA38F-8ECB-45EC-B16D-9391FC92C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100" y="3597636"/>
            <a:ext cx="7120421" cy="2351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Виноска: лінія з границею та рискою 11">
            <a:extLst>
              <a:ext uri="{FF2B5EF4-FFF2-40B4-BE49-F238E27FC236}">
                <a16:creationId xmlns:a16="http://schemas.microsoft.com/office/drawing/2014/main" id="{FA0A37EE-44CD-477C-A139-B4B8BDD232B4}"/>
              </a:ext>
            </a:extLst>
          </p:cNvPr>
          <p:cNvSpPr/>
          <p:nvPr/>
        </p:nvSpPr>
        <p:spPr>
          <a:xfrm>
            <a:off x="9192344" y="3183870"/>
            <a:ext cx="2768589" cy="490259"/>
          </a:xfrm>
          <a:prstGeom prst="accentBorderCallout1">
            <a:avLst>
              <a:gd name="adj1" fmla="val 45573"/>
              <a:gd name="adj2" fmla="val -4942"/>
              <a:gd name="adj3" fmla="val 292414"/>
              <a:gd name="adj4" fmla="val -177018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</a:rPr>
              <a:t>Фільтри</a:t>
            </a:r>
            <a:endParaRPr lang="LID4096" dirty="0">
              <a:ln w="12700">
                <a:solidFill>
                  <a:schemeClr val="tx1"/>
                </a:solidFill>
              </a:ln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173803B-634E-4CFB-AC54-3E73F2D725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232" y="4069209"/>
            <a:ext cx="3720717" cy="2536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86846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206531"/>
            <a:ext cx="10369152" cy="644193"/>
          </a:xfrm>
        </p:spPr>
        <p:txBody>
          <a:bodyPr>
            <a:noAutofit/>
          </a:bodyPr>
          <a:lstStyle/>
          <a:p>
            <a:r>
              <a:rPr lang="ru-RU" sz="2000" dirty="0" err="1">
                <a:latin typeface="Fixel"/>
              </a:rPr>
              <a:t>Зведена</a:t>
            </a:r>
            <a:r>
              <a:rPr lang="ru-RU" sz="2000" dirty="0">
                <a:latin typeface="Fixel"/>
              </a:rPr>
              <a:t> </a:t>
            </a:r>
            <a:r>
              <a:rPr lang="ru-RU" sz="2000" dirty="0" err="1">
                <a:latin typeface="Fixel"/>
              </a:rPr>
              <a:t>загальна</a:t>
            </a:r>
            <a:r>
              <a:rPr lang="ru-RU" sz="2000" dirty="0">
                <a:latin typeface="Fixel"/>
              </a:rPr>
              <a:t> </a:t>
            </a:r>
            <a:r>
              <a:rPr lang="ru-RU" sz="2000" dirty="0" err="1">
                <a:latin typeface="Fixel"/>
              </a:rPr>
              <a:t>інформація</a:t>
            </a:r>
            <a:r>
              <a:rPr lang="ru-RU" sz="2000" dirty="0">
                <a:latin typeface="Fixel"/>
              </a:rPr>
              <a:t> про </a:t>
            </a:r>
            <a:r>
              <a:rPr lang="ru-RU" sz="2000" dirty="0" err="1">
                <a:latin typeface="Fixel"/>
              </a:rPr>
              <a:t>виконання</a:t>
            </a:r>
            <a:r>
              <a:rPr lang="ru-RU" sz="2000" dirty="0">
                <a:latin typeface="Fixel"/>
              </a:rPr>
              <a:t> </a:t>
            </a:r>
            <a:r>
              <a:rPr lang="ru-RU" sz="2000" dirty="0" err="1">
                <a:latin typeface="Fixel"/>
              </a:rPr>
              <a:t>заходів</a:t>
            </a:r>
            <a:r>
              <a:rPr lang="ru-RU" sz="2000" dirty="0">
                <a:latin typeface="Fixel"/>
              </a:rPr>
              <a:t> </a:t>
            </a:r>
            <a:r>
              <a:rPr lang="ru-RU" sz="2000" dirty="0" err="1">
                <a:latin typeface="Fixel"/>
              </a:rPr>
              <a:t>програми</a:t>
            </a:r>
            <a:r>
              <a:rPr lang="ru-RU" sz="2000" dirty="0">
                <a:latin typeface="Fixel"/>
              </a:rPr>
              <a:t> в </a:t>
            </a:r>
            <a:r>
              <a:rPr lang="ru-RU" sz="2000" dirty="0" err="1">
                <a:latin typeface="Fixel"/>
              </a:rPr>
              <a:t>розрізі</a:t>
            </a:r>
            <a:r>
              <a:rPr lang="ru-RU" sz="2000" dirty="0">
                <a:latin typeface="Fixel"/>
              </a:rPr>
              <a:t> </a:t>
            </a:r>
            <a:r>
              <a:rPr lang="ru-RU" sz="2000" dirty="0" err="1">
                <a:latin typeface="Fixel"/>
              </a:rPr>
              <a:t>напрямків</a:t>
            </a:r>
            <a:r>
              <a:rPr lang="ru-RU" sz="2000" dirty="0">
                <a:latin typeface="Fixel"/>
              </a:rPr>
              <a:t>, проблем та </a:t>
            </a:r>
            <a:r>
              <a:rPr lang="ru-RU" sz="2000" dirty="0" err="1">
                <a:latin typeface="Fixel"/>
              </a:rPr>
              <a:t>оср</a:t>
            </a:r>
            <a:endParaRPr lang="uk-UA" sz="2000" dirty="0">
              <a:latin typeface="Fixel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FCE410-250E-4A40-AE31-65F8C3C417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161"/>
          <a:stretch/>
        </p:blipFill>
        <p:spPr>
          <a:xfrm>
            <a:off x="1060401" y="1181584"/>
            <a:ext cx="8019171" cy="3615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Виноска: лінія з границею та рискою 8">
            <a:extLst>
              <a:ext uri="{FF2B5EF4-FFF2-40B4-BE49-F238E27FC236}">
                <a16:creationId xmlns:a16="http://schemas.microsoft.com/office/drawing/2014/main" id="{AEB45D4D-652F-4CCA-8499-28E37D723BFB}"/>
              </a:ext>
            </a:extLst>
          </p:cNvPr>
          <p:cNvSpPr/>
          <p:nvPr/>
        </p:nvSpPr>
        <p:spPr>
          <a:xfrm>
            <a:off x="9264352" y="1217340"/>
            <a:ext cx="2768589" cy="534888"/>
          </a:xfrm>
          <a:prstGeom prst="accentBorderCallout1">
            <a:avLst>
              <a:gd name="adj1" fmla="val 45573"/>
              <a:gd name="adj2" fmla="val -4942"/>
              <a:gd name="adj3" fmla="val 51525"/>
              <a:gd name="adj4" fmla="val -110619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Пошук та фільтри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5F99E40E-A563-4BAB-8A23-AAA1BD49C7EA}"/>
              </a:ext>
            </a:extLst>
          </p:cNvPr>
          <p:cNvSpPr/>
          <p:nvPr/>
        </p:nvSpPr>
        <p:spPr>
          <a:xfrm>
            <a:off x="1055440" y="1282818"/>
            <a:ext cx="5184576" cy="688857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Виноска: лінія з границею та рискою 9">
            <a:extLst>
              <a:ext uri="{FF2B5EF4-FFF2-40B4-BE49-F238E27FC236}">
                <a16:creationId xmlns:a16="http://schemas.microsoft.com/office/drawing/2014/main" id="{FC42E254-D511-4908-ADF9-B750F025A598}"/>
              </a:ext>
            </a:extLst>
          </p:cNvPr>
          <p:cNvSpPr/>
          <p:nvPr/>
        </p:nvSpPr>
        <p:spPr>
          <a:xfrm>
            <a:off x="9264352" y="2118844"/>
            <a:ext cx="2768589" cy="734092"/>
          </a:xfrm>
          <a:prstGeom prst="accentBorderCallout1">
            <a:avLst>
              <a:gd name="adj1" fmla="val 45573"/>
              <a:gd name="adj2" fmla="val -4942"/>
              <a:gd name="adj3" fmla="val -43159"/>
              <a:gd name="adj4" fmla="val -37683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Вивантаження у форматі </a:t>
            </a:r>
            <a:r>
              <a:rPr lang="en-US" dirty="0">
                <a:ln w="12700">
                  <a:solidFill>
                    <a:schemeClr val="tx1"/>
                  </a:solidFill>
                </a:ln>
                <a:latin typeface="Fixel"/>
              </a:rPr>
              <a:t>.xlsx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0A65A0-93D4-4AAE-8ED2-91E20ECBF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401" y="4968529"/>
            <a:ext cx="8019171" cy="1432236"/>
          </a:xfrm>
          <a:prstGeom prst="rect">
            <a:avLst/>
          </a:prstGeom>
        </p:spPr>
      </p:pic>
      <p:sp>
        <p:nvSpPr>
          <p:cNvPr id="11" name="Виноска: лінія з границею та рискою 10">
            <a:extLst>
              <a:ext uri="{FF2B5EF4-FFF2-40B4-BE49-F238E27FC236}">
                <a16:creationId xmlns:a16="http://schemas.microsoft.com/office/drawing/2014/main" id="{60763F65-8F0C-40CE-83F1-BBA8E6EE1C77}"/>
              </a:ext>
            </a:extLst>
          </p:cNvPr>
          <p:cNvSpPr/>
          <p:nvPr/>
        </p:nvSpPr>
        <p:spPr>
          <a:xfrm>
            <a:off x="9264352" y="4682330"/>
            <a:ext cx="2768589" cy="1266949"/>
          </a:xfrm>
          <a:prstGeom prst="accentBorderCallout1">
            <a:avLst>
              <a:gd name="adj1" fmla="val 45573"/>
              <a:gd name="adj2" fmla="val -4942"/>
              <a:gd name="adj3" fmla="val 95957"/>
              <a:gd name="adj4" fmla="val -110619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>
                <a:ln w="12700">
                  <a:solidFill>
                    <a:schemeClr val="tx1"/>
                  </a:solidFill>
                </a:ln>
                <a:latin typeface="Fixel"/>
              </a:rPr>
              <a:t>Перехід</a:t>
            </a:r>
            <a:r>
              <a:rPr lang="ru-RU" dirty="0">
                <a:ln w="12700">
                  <a:solidFill>
                    <a:schemeClr val="tx1"/>
                  </a:solidFill>
                </a:ln>
                <a:latin typeface="Fixel"/>
              </a:rPr>
              <a:t> до </a:t>
            </a:r>
            <a:r>
              <a:rPr lang="ru-RU" dirty="0" err="1">
                <a:ln w="12700">
                  <a:solidFill>
                    <a:schemeClr val="tx1"/>
                  </a:solidFill>
                </a:ln>
                <a:latin typeface="Fixel"/>
              </a:rPr>
              <a:t>детальної</a:t>
            </a:r>
            <a:r>
              <a:rPr lang="ru-RU" dirty="0">
                <a:ln w="12700">
                  <a:solidFill>
                    <a:schemeClr val="tx1"/>
                  </a:solidFill>
                </a:ln>
                <a:latin typeface="Fixel"/>
              </a:rPr>
              <a:t> </a:t>
            </a:r>
            <a:r>
              <a:rPr lang="ru-RU" dirty="0" err="1">
                <a:ln w="12700">
                  <a:solidFill>
                    <a:schemeClr val="tx1"/>
                  </a:solidFill>
                </a:ln>
                <a:latin typeface="Fixel"/>
              </a:rPr>
              <a:t>інформації</a:t>
            </a:r>
            <a:r>
              <a:rPr lang="ru-RU" dirty="0">
                <a:ln w="12700">
                  <a:solidFill>
                    <a:schemeClr val="tx1"/>
                  </a:solidFill>
                </a:ln>
                <a:latin typeface="Fixel"/>
              </a:rPr>
              <a:t> про </a:t>
            </a:r>
            <a:r>
              <a:rPr lang="ru-RU" dirty="0" err="1">
                <a:ln w="12700">
                  <a:solidFill>
                    <a:schemeClr val="tx1"/>
                  </a:solidFill>
                </a:ln>
                <a:latin typeface="Fixel"/>
              </a:rPr>
              <a:t>виконання</a:t>
            </a:r>
            <a:r>
              <a:rPr lang="ru-RU" dirty="0">
                <a:ln w="12700">
                  <a:solidFill>
                    <a:schemeClr val="tx1"/>
                  </a:solidFill>
                </a:ln>
                <a:latin typeface="Fixel"/>
              </a:rPr>
              <a:t> заходу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</p:spTree>
    <p:extLst>
      <p:ext uri="{BB962C8B-B14F-4D97-AF65-F5344CB8AC3E}">
        <p14:creationId xmlns:p14="http://schemas.microsoft.com/office/powerpoint/2010/main" val="11851394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206531"/>
            <a:ext cx="10369152" cy="64419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Fixel"/>
              </a:rPr>
              <a:t>Детальна </a:t>
            </a:r>
            <a:r>
              <a:rPr lang="ru-RU" sz="2000" dirty="0" err="1">
                <a:latin typeface="Fixel"/>
              </a:rPr>
              <a:t>інформація</a:t>
            </a:r>
            <a:r>
              <a:rPr lang="ru-RU" sz="2000" dirty="0">
                <a:latin typeface="Fixel"/>
              </a:rPr>
              <a:t> про </a:t>
            </a:r>
            <a:r>
              <a:rPr lang="ru-RU" sz="2000" dirty="0" err="1">
                <a:latin typeface="Fixel"/>
              </a:rPr>
              <a:t>виконання</a:t>
            </a:r>
            <a:r>
              <a:rPr lang="ru-RU" sz="2000" dirty="0">
                <a:latin typeface="Fixel"/>
              </a:rPr>
              <a:t> заходу</a:t>
            </a:r>
            <a:endParaRPr lang="uk-UA" sz="2000" dirty="0">
              <a:latin typeface="Fixel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BFA081-9E2E-45F6-B4E0-7B55410DB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9" y="850724"/>
            <a:ext cx="6325408" cy="4210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0D254C-58D6-4299-B273-3402AFA30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2606028"/>
            <a:ext cx="5648909" cy="4057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Виноска: лінія з границею та рискою 8">
            <a:extLst>
              <a:ext uri="{FF2B5EF4-FFF2-40B4-BE49-F238E27FC236}">
                <a16:creationId xmlns:a16="http://schemas.microsoft.com/office/drawing/2014/main" id="{AEB45D4D-652F-4CCA-8499-28E37D723BFB}"/>
              </a:ext>
            </a:extLst>
          </p:cNvPr>
          <p:cNvSpPr/>
          <p:nvPr/>
        </p:nvSpPr>
        <p:spPr>
          <a:xfrm>
            <a:off x="8040216" y="1251795"/>
            <a:ext cx="3848709" cy="1044524"/>
          </a:xfrm>
          <a:prstGeom prst="accentBorderCallout1">
            <a:avLst>
              <a:gd name="adj1" fmla="val 45573"/>
              <a:gd name="adj2" fmla="val -4942"/>
              <a:gd name="adj3" fmla="val 45975"/>
              <a:gd name="adj4" fmla="val -1746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n w="12700">
                  <a:solidFill>
                    <a:schemeClr val="tx1"/>
                  </a:solidFill>
                </a:ln>
                <a:latin typeface="Fixel"/>
              </a:rPr>
              <a:t>Можливість завантажити інформацію про виконання заходу у форматі </a:t>
            </a:r>
            <a:r>
              <a:rPr lang="en-US" dirty="0">
                <a:ln w="12700">
                  <a:solidFill>
                    <a:schemeClr val="tx1"/>
                  </a:solidFill>
                </a:ln>
                <a:latin typeface="Fixel"/>
              </a:rPr>
              <a:t>.pdf</a:t>
            </a:r>
            <a:endParaRPr lang="LID4096" dirty="0">
              <a:ln w="12700">
                <a:solidFill>
                  <a:schemeClr val="tx1"/>
                </a:solidFill>
              </a:ln>
              <a:latin typeface="Fixel"/>
            </a:endParaRPr>
          </a:p>
        </p:txBody>
      </p:sp>
    </p:spTree>
    <p:extLst>
      <p:ext uri="{BB962C8B-B14F-4D97-AF65-F5344CB8AC3E}">
        <p14:creationId xmlns:p14="http://schemas.microsoft.com/office/powerpoint/2010/main" val="40160461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8175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556" y="291133"/>
            <a:ext cx="5364525" cy="965523"/>
          </a:xfrm>
        </p:spPr>
        <p:txBody>
          <a:bodyPr>
            <a:normAutofit fontScale="90000"/>
          </a:bodyPr>
          <a:lstStyle/>
          <a:p>
            <a:r>
              <a:rPr lang="ru-RU" sz="2400" b="0" dirty="0">
                <a:latin typeface="Fixel"/>
              </a:rPr>
              <a:t>Результати діяльності НАЗК</a:t>
            </a:r>
            <a:r>
              <a:rPr lang="en-US" sz="2400" b="0" dirty="0">
                <a:latin typeface="Fixel"/>
              </a:rPr>
              <a:t> – </a:t>
            </a:r>
            <a:br>
              <a:rPr lang="en-US" sz="2400" b="0" dirty="0">
                <a:latin typeface="Fixel"/>
              </a:rPr>
            </a:br>
            <a:r>
              <a:rPr lang="uk-UA" sz="2400" dirty="0">
                <a:latin typeface="Fixel"/>
              </a:rPr>
              <a:t>антикорупційна експертиза та державне фінансування політичних партій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3BBB0BC1-7C2E-464C-ABD4-505C4F7B0C16}"/>
              </a:ext>
            </a:extLst>
          </p:cNvPr>
          <p:cNvSpPr/>
          <p:nvPr/>
        </p:nvSpPr>
        <p:spPr>
          <a:xfrm>
            <a:off x="1002556" y="5626697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800" b="0" i="0" u="none" strike="noStrike" kern="1200" cap="none" spc="0" normalizeH="0" baseline="0" noProof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0A11B9-B838-4EDB-AA93-22CECE2E2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8048" y="194484"/>
            <a:ext cx="5491067" cy="1117775"/>
          </a:xfrm>
          <a:prstGeom prst="rect">
            <a:avLst/>
          </a:prstGeom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AF854290-F743-4EE4-9731-8A419D3BA4E5}"/>
              </a:ext>
            </a:extLst>
          </p:cNvPr>
          <p:cNvSpPr/>
          <p:nvPr/>
        </p:nvSpPr>
        <p:spPr>
          <a:xfrm>
            <a:off x="8922771" y="879422"/>
            <a:ext cx="1296144" cy="339380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" name="Стрілка: униз 5">
            <a:extLst>
              <a:ext uri="{FF2B5EF4-FFF2-40B4-BE49-F238E27FC236}">
                <a16:creationId xmlns:a16="http://schemas.microsoft.com/office/drawing/2014/main" id="{D3020045-C3E4-4DED-ADF8-CF928557833E}"/>
              </a:ext>
            </a:extLst>
          </p:cNvPr>
          <p:cNvSpPr/>
          <p:nvPr/>
        </p:nvSpPr>
        <p:spPr>
          <a:xfrm rot="3278058">
            <a:off x="10241529" y="767076"/>
            <a:ext cx="360040" cy="278756"/>
          </a:xfrm>
          <a:prstGeom prst="downArrow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CC26DAC-1833-4FCF-95DC-64324C964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335" y="1911997"/>
            <a:ext cx="6690849" cy="34878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21974FE-EBC6-4D34-AE12-D755DCC3E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9711" y="3573016"/>
            <a:ext cx="5629171" cy="3034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48572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556" y="291133"/>
            <a:ext cx="5364525" cy="965523"/>
          </a:xfrm>
        </p:spPr>
        <p:txBody>
          <a:bodyPr>
            <a:normAutofit/>
          </a:bodyPr>
          <a:lstStyle/>
          <a:p>
            <a:r>
              <a:rPr lang="uk-UA" sz="2400" b="0" dirty="0">
                <a:latin typeface="Fixel"/>
              </a:rPr>
              <a:t>База знань </a:t>
            </a:r>
            <a:r>
              <a:rPr lang="en-US" sz="2400" b="0" dirty="0">
                <a:latin typeface="Fixel"/>
              </a:rPr>
              <a:t>– </a:t>
            </a:r>
            <a:r>
              <a:rPr lang="uk-UA" sz="2400" dirty="0">
                <a:latin typeface="Fixel"/>
              </a:rPr>
              <a:t>роз’яснення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3BBB0BC1-7C2E-464C-ABD4-505C4F7B0C16}"/>
              </a:ext>
            </a:extLst>
          </p:cNvPr>
          <p:cNvSpPr/>
          <p:nvPr/>
        </p:nvSpPr>
        <p:spPr>
          <a:xfrm>
            <a:off x="1002556" y="5626697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800" b="0" i="0" u="none" strike="noStrike" kern="1200" cap="none" spc="0" normalizeH="0" baseline="0" noProof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B03DD0-F953-42D3-9385-57AE809A1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7081" y="250428"/>
            <a:ext cx="5627968" cy="11597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907A06-5A7A-475A-BA90-AAA9EC635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179" y="1504310"/>
            <a:ext cx="5329883" cy="2450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9CC56A1-C65D-43E0-A765-8721F29BD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011" y="4294457"/>
            <a:ext cx="5322217" cy="2348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05AF4E-CCFB-4C43-8C9E-F807A1F5AD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7081" y="1504310"/>
            <a:ext cx="5627968" cy="5138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5863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BB389-780D-304B-B86F-4382B5AB4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>
                <a:latin typeface="Fixel"/>
              </a:rPr>
              <a:t>Державні</a:t>
            </a:r>
            <a:r>
              <a:rPr lang="ru-RU" sz="2400" dirty="0">
                <a:latin typeface="Fixel"/>
              </a:rPr>
              <a:t> </a:t>
            </a:r>
            <a:r>
              <a:rPr lang="ru-RU" sz="2400" dirty="0" err="1">
                <a:latin typeface="Fixel"/>
              </a:rPr>
              <a:t>реєстри</a:t>
            </a:r>
            <a:r>
              <a:rPr lang="ru-RU" sz="2400" dirty="0">
                <a:latin typeface="Fixel"/>
              </a:rPr>
              <a:t> та </a:t>
            </a:r>
            <a:r>
              <a:rPr lang="ru-RU" sz="2400" dirty="0" err="1">
                <a:latin typeface="Fixel"/>
              </a:rPr>
              <a:t>портали</a:t>
            </a:r>
            <a:r>
              <a:rPr lang="ru-RU" sz="2400" dirty="0">
                <a:latin typeface="Fixel"/>
              </a:rPr>
              <a:t> </a:t>
            </a:r>
            <a:r>
              <a:rPr lang="ru-RU" sz="2400" dirty="0" err="1">
                <a:latin typeface="Fixel"/>
              </a:rPr>
              <a:t>Національного</a:t>
            </a:r>
            <a:r>
              <a:rPr lang="ru-RU" sz="2400" dirty="0">
                <a:latin typeface="Fixel"/>
              </a:rPr>
              <a:t> агентства з </a:t>
            </a:r>
            <a:r>
              <a:rPr lang="ru-RU" sz="2400" dirty="0" err="1">
                <a:latin typeface="Fixel"/>
              </a:rPr>
              <a:t>питань</a:t>
            </a:r>
            <a:r>
              <a:rPr lang="ru-RU" sz="2400" dirty="0">
                <a:latin typeface="Fixel"/>
              </a:rPr>
              <a:t> </a:t>
            </a:r>
            <a:r>
              <a:rPr lang="ru-RU" sz="2400" dirty="0" err="1">
                <a:latin typeface="Fixel"/>
              </a:rPr>
              <a:t>запобігання</a:t>
            </a:r>
            <a:r>
              <a:rPr lang="ru-RU" sz="2400" dirty="0">
                <a:latin typeface="Fixel"/>
              </a:rPr>
              <a:t> </a:t>
            </a:r>
            <a:r>
              <a:rPr lang="ru-RU" sz="2400" dirty="0" err="1">
                <a:latin typeface="Fixel"/>
              </a:rPr>
              <a:t>корупції</a:t>
            </a:r>
            <a:endParaRPr lang="uk-UA" sz="2400" dirty="0">
              <a:latin typeface="Fixel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2A72410-2FFE-4066-830B-DF8A4156984F}"/>
              </a:ext>
            </a:extLst>
          </p:cNvPr>
          <p:cNvSpPr/>
          <p:nvPr/>
        </p:nvSpPr>
        <p:spPr>
          <a:xfrm>
            <a:off x="966207" y="4335175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CDA8F2CD-8932-4EEB-A77B-D5A4590DDB42}"/>
              </a:ext>
            </a:extLst>
          </p:cNvPr>
          <p:cNvSpPr/>
          <p:nvPr/>
        </p:nvSpPr>
        <p:spPr>
          <a:xfrm>
            <a:off x="960248" y="5411462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3BBB0BC1-7C2E-464C-ABD4-505C4F7B0C16}"/>
              </a:ext>
            </a:extLst>
          </p:cNvPr>
          <p:cNvSpPr/>
          <p:nvPr/>
        </p:nvSpPr>
        <p:spPr>
          <a:xfrm>
            <a:off x="1002556" y="5626697"/>
            <a:ext cx="635683" cy="644193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800" b="0" i="0" u="none" strike="noStrike" kern="1200" cap="none" spc="0" normalizeH="0" baseline="0" noProof="0">
              <a:ln>
                <a:noFill/>
              </a:ln>
              <a:solidFill>
                <a:srgbClr val="242F6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pic>
        <p:nvPicPr>
          <p:cNvPr id="36" name="Google Shape;781;p4" descr="NAZK_LOGO_ENG.pdf">
            <a:extLst>
              <a:ext uri="{FF2B5EF4-FFF2-40B4-BE49-F238E27FC236}">
                <a16:creationId xmlns:a16="http://schemas.microsoft.com/office/drawing/2014/main" id="{5D8744F0-505C-41A3-B442-55FC0418627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78195"/>
          <a:stretch/>
        </p:blipFill>
        <p:spPr>
          <a:xfrm>
            <a:off x="6318916" y="3236777"/>
            <a:ext cx="713188" cy="1138138"/>
          </a:xfrm>
          <a:prstGeom prst="rect">
            <a:avLst/>
          </a:prstGeom>
          <a:noFill/>
          <a:ln>
            <a:noFill/>
          </a:ln>
          <a:effectLst>
            <a:reflection stA="50000" endPos="40000" sy="-100000" algn="bl" rotWithShape="0"/>
          </a:effectLst>
        </p:spPr>
      </p:pic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FD3D4F65-B667-45F9-8B84-159365828E9C}"/>
              </a:ext>
            </a:extLst>
          </p:cNvPr>
          <p:cNvSpPr/>
          <p:nvPr/>
        </p:nvSpPr>
        <p:spPr>
          <a:xfrm>
            <a:off x="1338127" y="1539174"/>
            <a:ext cx="4757873" cy="1328023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err="1">
                <a:latin typeface="Fixel"/>
              </a:rPr>
              <a:t>Єдиний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державний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реєстр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декларацій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осіб</a:t>
            </a:r>
            <a:r>
              <a:rPr lang="ru-RU" dirty="0">
                <a:latin typeface="Fixel"/>
              </a:rPr>
              <a:t>, </a:t>
            </a:r>
            <a:r>
              <a:rPr lang="ru-RU" dirty="0" err="1">
                <a:latin typeface="Fixel"/>
              </a:rPr>
              <a:t>уповноважених</a:t>
            </a:r>
            <a:r>
              <a:rPr lang="ru-RU" dirty="0">
                <a:latin typeface="Fixel"/>
              </a:rPr>
              <a:t> на </a:t>
            </a:r>
            <a:r>
              <a:rPr lang="ru-RU" dirty="0" err="1">
                <a:latin typeface="Fixel"/>
              </a:rPr>
              <a:t>виконання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функцій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держави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або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місцевого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самоврядування</a:t>
            </a:r>
            <a:r>
              <a:rPr lang="ru-RU" dirty="0">
                <a:latin typeface="Fixel"/>
              </a:rPr>
              <a:t> (</a:t>
            </a:r>
            <a:r>
              <a:rPr lang="ru-RU" dirty="0" err="1">
                <a:latin typeface="Fixel"/>
              </a:rPr>
              <a:t>Реєстр</a:t>
            </a:r>
            <a:r>
              <a:rPr lang="ru-RU" dirty="0">
                <a:latin typeface="Fixel"/>
              </a:rPr>
              <a:t> </a:t>
            </a:r>
            <a:r>
              <a:rPr lang="ru-RU" dirty="0" err="1">
                <a:latin typeface="Fixel"/>
              </a:rPr>
              <a:t>декларацій</a:t>
            </a:r>
            <a:r>
              <a:rPr lang="ru-RU" dirty="0">
                <a:latin typeface="Fixel"/>
              </a:rPr>
              <a:t>)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7C9D738D-56DF-4BB6-87B1-27C645507FB2}"/>
              </a:ext>
            </a:extLst>
          </p:cNvPr>
          <p:cNvSpPr/>
          <p:nvPr/>
        </p:nvSpPr>
        <p:spPr>
          <a:xfrm>
            <a:off x="7032104" y="1539174"/>
            <a:ext cx="4871864" cy="1328023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uk-UA" dirty="0">
                <a:solidFill>
                  <a:schemeClr val="dk1"/>
                </a:solidFill>
                <a:latin typeface="Fixel"/>
              </a:rPr>
              <a:t>Єдиний державний реєстр звітності політичних партій про майно, доходи, витрати і зобов'язання фінансового характеру (</a:t>
            </a:r>
            <a:r>
              <a:rPr lang="en-US" dirty="0">
                <a:solidFill>
                  <a:schemeClr val="dk1"/>
                </a:solidFill>
                <a:latin typeface="Fixel"/>
              </a:rPr>
              <a:t>POLITDATA</a:t>
            </a:r>
            <a:r>
              <a:rPr lang="uk-UA" dirty="0">
                <a:solidFill>
                  <a:schemeClr val="dk1"/>
                </a:solidFill>
                <a:latin typeface="Fixel"/>
              </a:rPr>
              <a:t>)</a:t>
            </a: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701F2FD7-ADAE-45EC-B22F-D0897EB606FE}"/>
              </a:ext>
            </a:extLst>
          </p:cNvPr>
          <p:cNvSpPr/>
          <p:nvPr/>
        </p:nvSpPr>
        <p:spPr>
          <a:xfrm>
            <a:off x="1278089" y="3687818"/>
            <a:ext cx="3068993" cy="715089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dirty="0">
                <a:solidFill>
                  <a:schemeClr val="dk1"/>
                </a:solidFill>
                <a:latin typeface="Fixel"/>
              </a:rPr>
              <a:t>Єдиний портал </a:t>
            </a:r>
          </a:p>
          <a:p>
            <a:r>
              <a:rPr lang="uk-UA" dirty="0">
                <a:solidFill>
                  <a:schemeClr val="dk1"/>
                </a:solidFill>
                <a:latin typeface="Fixel"/>
              </a:rPr>
              <a:t>повідомлень викривачів</a:t>
            </a: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F630B502-0B6C-4252-9091-0D5A23C2190E}"/>
              </a:ext>
            </a:extLst>
          </p:cNvPr>
          <p:cNvSpPr/>
          <p:nvPr/>
        </p:nvSpPr>
        <p:spPr>
          <a:xfrm>
            <a:off x="8834975" y="3710903"/>
            <a:ext cx="3068993" cy="664012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r"/>
            <a:endParaRPr lang="uk-UA" sz="800" dirty="0">
              <a:solidFill>
                <a:schemeClr val="dk1"/>
              </a:solidFill>
            </a:endParaRPr>
          </a:p>
          <a:p>
            <a:pPr algn="r"/>
            <a:r>
              <a:rPr lang="uk-UA" dirty="0">
                <a:solidFill>
                  <a:schemeClr val="dk1"/>
                </a:solidFill>
                <a:latin typeface="Fixel"/>
              </a:rPr>
              <a:t>Реєстр прозорості</a:t>
            </a:r>
          </a:p>
          <a:p>
            <a:pPr algn="r"/>
            <a:endParaRPr lang="uk-UA" sz="700" dirty="0">
              <a:solidFill>
                <a:schemeClr val="dk1"/>
              </a:solidFill>
            </a:endParaRPr>
          </a:p>
        </p:txBody>
      </p:sp>
      <p:sp>
        <p:nvSpPr>
          <p:cNvPr id="37" name="Прямокутник: округлені кути 36">
            <a:extLst>
              <a:ext uri="{FF2B5EF4-FFF2-40B4-BE49-F238E27FC236}">
                <a16:creationId xmlns:a16="http://schemas.microsoft.com/office/drawing/2014/main" id="{3D67FBDC-D1AE-42EE-9B89-BBFC0D15D14C}"/>
              </a:ext>
            </a:extLst>
          </p:cNvPr>
          <p:cNvSpPr/>
          <p:nvPr/>
        </p:nvSpPr>
        <p:spPr>
          <a:xfrm>
            <a:off x="1278089" y="5148492"/>
            <a:ext cx="4817911" cy="1328023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dk1"/>
                </a:solidFill>
                <a:latin typeface="Fixel"/>
              </a:rPr>
              <a:t>Єдиний державний реєстр осіб, які вчинили корупційні або пов’язані з корупцією правопорушення (Реєстр порушників)</a:t>
            </a:r>
          </a:p>
        </p:txBody>
      </p:sp>
      <p:sp>
        <p:nvSpPr>
          <p:cNvPr id="38" name="Прямокутник: округлені кути 37">
            <a:extLst>
              <a:ext uri="{FF2B5EF4-FFF2-40B4-BE49-F238E27FC236}">
                <a16:creationId xmlns:a16="http://schemas.microsoft.com/office/drawing/2014/main" id="{665CEA73-FE5B-4E83-AE6A-35E24533CE04}"/>
              </a:ext>
            </a:extLst>
          </p:cNvPr>
          <p:cNvSpPr/>
          <p:nvPr/>
        </p:nvSpPr>
        <p:spPr>
          <a:xfrm>
            <a:off x="7032105" y="5143959"/>
            <a:ext cx="4871864" cy="1319510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en-US" sz="800" dirty="0">
              <a:latin typeface="Fixel"/>
            </a:endParaRPr>
          </a:p>
          <a:p>
            <a:pPr algn="ctr"/>
            <a:r>
              <a:rPr lang="uk-UA" dirty="0">
                <a:latin typeface="Fixel"/>
              </a:rPr>
              <a:t>Інформаційна система</a:t>
            </a:r>
          </a:p>
          <a:p>
            <a:pPr algn="ctr"/>
            <a:r>
              <a:rPr lang="uk-UA" dirty="0">
                <a:latin typeface="Fixel"/>
              </a:rPr>
              <a:t>моніторингу реалізації державної</a:t>
            </a:r>
          </a:p>
          <a:p>
            <a:pPr algn="ctr"/>
            <a:r>
              <a:rPr lang="uk-UA" dirty="0">
                <a:latin typeface="Fixel"/>
              </a:rPr>
              <a:t>антикорупційної політики</a:t>
            </a:r>
            <a:r>
              <a:rPr lang="en-US" dirty="0">
                <a:latin typeface="Fixel"/>
              </a:rPr>
              <a:t> (</a:t>
            </a:r>
            <a:r>
              <a:rPr lang="uk-UA" dirty="0">
                <a:latin typeface="Fixel"/>
              </a:rPr>
              <a:t>ІСМ ДАП</a:t>
            </a:r>
            <a:r>
              <a:rPr lang="en-US" dirty="0">
                <a:latin typeface="Fixel"/>
              </a:rPr>
              <a:t>)</a:t>
            </a:r>
          </a:p>
          <a:p>
            <a:pPr algn="ctr"/>
            <a:endParaRPr lang="en-US" sz="700" dirty="0">
              <a:latin typeface="Fixel"/>
            </a:endParaRPr>
          </a:p>
        </p:txBody>
      </p:sp>
    </p:spTree>
    <p:extLst>
      <p:ext uri="{BB962C8B-B14F-4D97-AF65-F5344CB8AC3E}">
        <p14:creationId xmlns:p14="http://schemas.microsoft.com/office/powerpoint/2010/main" val="3102534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03B3A76-3A4D-4F25-BB34-D3CF94B55B9C}"/>
              </a:ext>
            </a:extLst>
          </p:cNvPr>
          <p:cNvSpPr txBox="1">
            <a:spLocks/>
          </p:cNvSpPr>
          <p:nvPr/>
        </p:nvSpPr>
        <p:spPr>
          <a:xfrm>
            <a:off x="407368" y="266319"/>
            <a:ext cx="8928992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chemeClr val="bg1"/>
                </a:solidFill>
                <a:latin typeface="Arial Nova Cond" panose="020B0506020202020204" pitchFamily="34" charset="0"/>
                <a:ea typeface="+mj-ea"/>
                <a:cs typeface="+mj-cs"/>
              </a:defRPr>
            </a:lvl1pPr>
          </a:lstStyle>
          <a:p>
            <a:r>
              <a:rPr lang="uk-UA" sz="3600" dirty="0">
                <a:latin typeface="Fixel"/>
              </a:rPr>
              <a:t>Єдиний державний реєстр декларацій осіб, уповноважених на виконання функцій держави або місцевого самоврядування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7757C4-CA45-4251-886B-390305820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544" y="2761360"/>
            <a:ext cx="6192688" cy="2710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890247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Заголовок 2 стр">
  <a:themeElements>
    <a:clrScheme name="NACP">
      <a:dk1>
        <a:srgbClr val="242F6F"/>
      </a:dk1>
      <a:lt1>
        <a:srgbClr val="FFFFFF"/>
      </a:lt1>
      <a:dk2>
        <a:srgbClr val="242F6F"/>
      </a:dk2>
      <a:lt2>
        <a:srgbClr val="E6AF12"/>
      </a:lt2>
      <a:accent1>
        <a:srgbClr val="242F6F"/>
      </a:accent1>
      <a:accent2>
        <a:srgbClr val="E6AF12"/>
      </a:accent2>
      <a:accent3>
        <a:srgbClr val="000000"/>
      </a:accent3>
      <a:accent4>
        <a:srgbClr val="E6AF12"/>
      </a:accent4>
      <a:accent5>
        <a:srgbClr val="242F6F"/>
      </a:accent5>
      <a:accent6>
        <a:srgbClr val="7F7F7F"/>
      </a:accent6>
      <a:hlink>
        <a:srgbClr val="0563C1"/>
      </a:hlink>
      <a:folHlink>
        <a:srgbClr val="E6AF12"/>
      </a:folHlink>
    </a:clrScheme>
    <a:fontScheme name="Настроювані 3">
      <a:majorFont>
        <a:latin typeface="Arial"/>
        <a:ea typeface=""/>
        <a:cs typeface=""/>
      </a:majorFont>
      <a:minorFont>
        <a:latin typeface="Arial Narrow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2863</TotalTime>
  <Words>3055</Words>
  <Application>Microsoft Office PowerPoint</Application>
  <PresentationFormat>Широкий екран</PresentationFormat>
  <Paragraphs>322</Paragraphs>
  <Slides>53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слайдів</vt:lpstr>
      </vt:variant>
      <vt:variant>
        <vt:i4>53</vt:i4>
      </vt:variant>
    </vt:vector>
  </HeadingPairs>
  <TitlesOfParts>
    <vt:vector size="67" baseType="lpstr">
      <vt:lpstr>Roboto</vt:lpstr>
      <vt:lpstr>Arial</vt:lpstr>
      <vt:lpstr>Fixel Text</vt:lpstr>
      <vt:lpstr>Arial Narrow</vt:lpstr>
      <vt:lpstr>Calibri</vt:lpstr>
      <vt:lpstr>Fixel</vt:lpstr>
      <vt:lpstr>Helvetica</vt:lpstr>
      <vt:lpstr>Times New Roman</vt:lpstr>
      <vt:lpstr>Symbol</vt:lpstr>
      <vt:lpstr>SFMono-Regular</vt:lpstr>
      <vt:lpstr>Arial Nova Cond</vt:lpstr>
      <vt:lpstr>Consolas</vt:lpstr>
      <vt:lpstr>Office Theme</vt:lpstr>
      <vt:lpstr>Заголовок 2 стр</vt:lpstr>
      <vt:lpstr>Відкриті дані в державних реєстрах та порталах Національного агентства з питань запобігання корупції</vt:lpstr>
      <vt:lpstr>Презентація PowerPoint</vt:lpstr>
      <vt:lpstr>Офіційний вебсайт Національного агентства з питань запобігання корупції</vt:lpstr>
      <vt:lpstr>Результати діяльності НАЗК</vt:lpstr>
      <vt:lpstr>Результати діяльності НАЗК –  повні перевірки декларацій</vt:lpstr>
      <vt:lpstr>Результати діяльності НАЗК –  антикорупційна експертиза та державне фінансування політичних партій</vt:lpstr>
      <vt:lpstr>База знань – роз’яснення</vt:lpstr>
      <vt:lpstr>Державні реєстри та портали Національного агентства з питань запобігання корупції</vt:lpstr>
      <vt:lpstr>Презентація PowerPoint</vt:lpstr>
      <vt:lpstr>Загальні особливості системи декларування</vt:lpstr>
      <vt:lpstr>Загальні особливості системи декларування</vt:lpstr>
      <vt:lpstr>Публічна частина Реєстру декларацій</vt:lpstr>
      <vt:lpstr>Пошук по публічній частині</vt:lpstr>
      <vt:lpstr>Статистичні дані – можливість отримати кількість документів за обраними параметрами</vt:lpstr>
      <vt:lpstr>Публічний API - актуальний повний стан реєстру на поточний момент</vt:lpstr>
      <vt:lpstr>Публічний API - актуальний повний стан реєстру на поточний момент</vt:lpstr>
      <vt:lpstr>Публічний API - отримання документа за його ідентифікатором</vt:lpstr>
      <vt:lpstr>Публічний API - фільтрація та пошук документів  Наявна можливість фільтрації та пошуку, використовуючи необов’язкові GET-параметри.</vt:lpstr>
      <vt:lpstr>Публічний API - параметри фільтрації за місцем роботи</vt:lpstr>
      <vt:lpstr>Публічний API - параметри фільтрації за адресою (код КАТОТТГ)</vt:lpstr>
      <vt:lpstr>Можливості використання відкритих даних з публічної частини реєстру декларацій для дата-аналітики</vt:lpstr>
      <vt:lpstr>Приклад аналізу транспортних засобів та елітної нерухомості суб’єктів декларування  Одеської області по роках:</vt:lpstr>
      <vt:lpstr>Приклад аналізу подарунків та спадщини отриманих суб’єктами декларування Одеської області по роках:</vt:lpstr>
      <vt:lpstr>Презентація PowerPoint</vt:lpstr>
      <vt:lpstr>Єдиний державний реєстр звітності політичних партій про майно, доходи, витрати і зобов'язання фінансового характеру</vt:lpstr>
      <vt:lpstr>Список Політичних партій, зареєстрованих в реєстрі</vt:lpstr>
      <vt:lpstr>Квартальна звітність </vt:lpstr>
      <vt:lpstr>Перегляд зведеної інформації </vt:lpstr>
      <vt:lpstr>Публічний API</vt:lpstr>
      <vt:lpstr>Можливості публічного API</vt:lpstr>
      <vt:lpstr>Презентація PowerPoint</vt:lpstr>
      <vt:lpstr>Єдиний портал повідомлень викривачів</vt:lpstr>
      <vt:lpstr>Організації, підключені до порталу</vt:lpstr>
      <vt:lpstr>Аналітика</vt:lpstr>
      <vt:lpstr>Презентація PowerPoint</vt:lpstr>
      <vt:lpstr>Єдиний державний реєстр осіб, які вчинили корупційні або пов’язані з корупцією правопорушення (Реєстр порушників)</vt:lpstr>
      <vt:lpstr>Пошук наявності запису про фізичну або юридичну особу в Реєстрі</vt:lpstr>
      <vt:lpstr>Аналітика Реєстру</vt:lpstr>
      <vt:lpstr>Публічний API</vt:lpstr>
      <vt:lpstr>Публічний API (параметри пошуку)</vt:lpstr>
      <vt:lpstr>Презентація PowerPoint</vt:lpstr>
      <vt:lpstr>Реєстр прозорості</vt:lpstr>
      <vt:lpstr>Пошук відомостей про суб’єктів лобіювання за назвою компанії, ПІБ фізичної особи або за кодом ЄДРПОУ / РНОКПП</vt:lpstr>
      <vt:lpstr>Аналіз картки суб'єкта лобіювання</vt:lpstr>
      <vt:lpstr>Детальна статистика</vt:lpstr>
      <vt:lpstr>Публічний АРІ</vt:lpstr>
      <vt:lpstr>Публічний АРІ</vt:lpstr>
      <vt:lpstr>Презентація PowerPoint</vt:lpstr>
      <vt:lpstr>Інформаційна система моніторингу реалізації державної антикорупційної політики</vt:lpstr>
      <vt:lpstr>Аналіз виконання заходів ДАП окремими органами влади, підприємствами, установами та організаціями</vt:lpstr>
      <vt:lpstr>Зведена загальна інформація про виконання заходів програми в розрізі напрямків, проблем та оср</vt:lpstr>
      <vt:lpstr>Детальна інформація про виконання заходу</vt:lpstr>
      <vt:lpstr>Презентація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Місце для заголовку вашої презентації</dc:title>
  <dc:subject/>
  <dc:creator>Valeriia Radchenko</dc:creator>
  <cp:keywords/>
  <dc:description/>
  <cp:lastModifiedBy>Невмержицький Олександр Васильович</cp:lastModifiedBy>
  <cp:revision>128</cp:revision>
  <dcterms:created xsi:type="dcterms:W3CDTF">2021-09-23T07:47:42Z</dcterms:created>
  <dcterms:modified xsi:type="dcterms:W3CDTF">2026-07-21T07:24:10Z</dcterms:modified>
  <cp:category/>
</cp:coreProperties>
</file>