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5"/>
  </p:notesMasterIdLst>
  <p:sldIdLst>
    <p:sldId id="256" r:id="rId2"/>
    <p:sldId id="324" r:id="rId3"/>
    <p:sldId id="347" r:id="rId4"/>
    <p:sldId id="297" r:id="rId5"/>
    <p:sldId id="332" r:id="rId6"/>
    <p:sldId id="289" r:id="rId7"/>
    <p:sldId id="329" r:id="rId8"/>
    <p:sldId id="336" r:id="rId9"/>
    <p:sldId id="362" r:id="rId10"/>
    <p:sldId id="358" r:id="rId11"/>
    <p:sldId id="360" r:id="rId12"/>
    <p:sldId id="361" r:id="rId13"/>
    <p:sldId id="303" r:id="rId14"/>
  </p:sldIdLst>
  <p:sldSz cx="12192000" cy="6858000"/>
  <p:notesSz cx="6797675" cy="9928225"/>
  <p:embeddedFontLs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Helvetica" panose="020B0604020202020204" pitchFamily="34" charset="0"/>
      <p:regular r:id="rId24"/>
      <p:bold r:id="rId25"/>
      <p:italic r:id="rId26"/>
      <p:boldItalic r:id="rId27"/>
    </p:embeddedFont>
    <p:embeddedFont>
      <p:font typeface="Roboto" panose="020B0604020202020204" charset="0"/>
      <p:regular r:id="rId28"/>
      <p:bold r:id="rId29"/>
      <p:italic r:id="rId30"/>
      <p:boldItalic r:id="rId31"/>
    </p:embeddedFont>
  </p:embeddedFontLst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за замовчуванням" id="{C86AEF63-5D0F-4CBC-B6D0-7B042A9A87A7}">
          <p14:sldIdLst>
            <p14:sldId id="256"/>
            <p14:sldId id="324"/>
            <p14:sldId id="347"/>
            <p14:sldId id="297"/>
            <p14:sldId id="332"/>
            <p14:sldId id="289"/>
            <p14:sldId id="329"/>
            <p14:sldId id="336"/>
            <p14:sldId id="362"/>
            <p14:sldId id="358"/>
            <p14:sldId id="360"/>
            <p14:sldId id="361"/>
            <p14:sldId id="3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296C"/>
    <a:srgbClr val="17479E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68"/>
    <p:restoredTop sz="95845"/>
  </p:normalViewPr>
  <p:slideViewPr>
    <p:cSldViewPr snapToObjects="1" showGuides="1">
      <p:cViewPr varScale="1">
        <p:scale>
          <a:sx n="155" d="100"/>
          <a:sy n="155" d="100"/>
        </p:scale>
        <p:origin x="948" y="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216F2-A6E8-4AFE-A706-D6B8A09F62FC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2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25FD5-7C88-4394-8944-6389DB4D2C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807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BED1D-5C36-5744-A993-E264694B03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6762" y="2132856"/>
            <a:ext cx="5784282" cy="2572643"/>
          </a:xfrm>
        </p:spPr>
        <p:txBody>
          <a:bodyPr anchor="b"/>
          <a:lstStyle>
            <a:lvl1pPr algn="l">
              <a:defRPr sz="60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ACD35F-DA99-E340-A3C2-2CBDC4E94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762" y="4797574"/>
            <a:ext cx="4392615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A" dirty="0"/>
          </a:p>
        </p:txBody>
      </p:sp>
      <p:sp>
        <p:nvSpPr>
          <p:cNvPr id="9" name="Прямокутник 3">
            <a:extLst>
              <a:ext uri="{FF2B5EF4-FFF2-40B4-BE49-F238E27FC236}">
                <a16:creationId xmlns:a16="http://schemas.microsoft.com/office/drawing/2014/main" id="{4F893C29-9608-BC44-BCC8-8FD18E4EDFC2}"/>
              </a:ext>
            </a:extLst>
          </p:cNvPr>
          <p:cNvSpPr/>
          <p:nvPr userDrawn="1"/>
        </p:nvSpPr>
        <p:spPr>
          <a:xfrm>
            <a:off x="7032624" y="-26616"/>
            <a:ext cx="5184000" cy="6912000"/>
          </a:xfrm>
          <a:prstGeom prst="rect">
            <a:avLst/>
          </a:prstGeom>
          <a:solidFill>
            <a:srgbClr val="1747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D17F9A-E2E1-ED41-8F43-AB94DA91FE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400" y="-59267"/>
            <a:ext cx="3564210" cy="1984776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426F67F5-1735-504B-8BC0-93A0BAE3F3C9}"/>
              </a:ext>
            </a:extLst>
          </p:cNvPr>
          <p:cNvSpPr/>
          <p:nvPr userDrawn="1"/>
        </p:nvSpPr>
        <p:spPr>
          <a:xfrm>
            <a:off x="7896200" y="260648"/>
            <a:ext cx="270000" cy="5580000"/>
          </a:xfrm>
          <a:prstGeom prst="rect">
            <a:avLst/>
          </a:prstGeom>
          <a:solidFill>
            <a:srgbClr val="082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F3C58AC-9AA3-D44A-A376-E05F9B3965F5}"/>
              </a:ext>
            </a:extLst>
          </p:cNvPr>
          <p:cNvSpPr/>
          <p:nvPr userDrawn="1"/>
        </p:nvSpPr>
        <p:spPr>
          <a:xfrm>
            <a:off x="9399362" y="3630966"/>
            <a:ext cx="270000" cy="2952000"/>
          </a:xfrm>
          <a:prstGeom prst="rect">
            <a:avLst/>
          </a:prstGeom>
          <a:solidFill>
            <a:srgbClr val="082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8766BE-768D-F84D-9CD8-D01E2F060640}"/>
              </a:ext>
            </a:extLst>
          </p:cNvPr>
          <p:cNvSpPr/>
          <p:nvPr userDrawn="1"/>
        </p:nvSpPr>
        <p:spPr>
          <a:xfrm>
            <a:off x="10150943" y="-26616"/>
            <a:ext cx="270000" cy="6912000"/>
          </a:xfrm>
          <a:prstGeom prst="rect">
            <a:avLst/>
          </a:prstGeom>
          <a:solidFill>
            <a:srgbClr val="082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BC389F9-2772-2647-9A82-01AB33FC00EF}"/>
              </a:ext>
            </a:extLst>
          </p:cNvPr>
          <p:cNvGrpSpPr/>
          <p:nvPr userDrawn="1"/>
        </p:nvGrpSpPr>
        <p:grpSpPr>
          <a:xfrm>
            <a:off x="8647781" y="1017352"/>
            <a:ext cx="270000" cy="4823296"/>
            <a:chOff x="8634312" y="1017352"/>
            <a:chExt cx="270000" cy="4823296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3C35E7D-3595-1E4C-88C1-FE792F5D244A}"/>
                </a:ext>
              </a:extLst>
            </p:cNvPr>
            <p:cNvSpPr/>
            <p:nvPr userDrawn="1"/>
          </p:nvSpPr>
          <p:spPr>
            <a:xfrm>
              <a:off x="8634312" y="4365104"/>
              <a:ext cx="270000" cy="1475544"/>
            </a:xfrm>
            <a:prstGeom prst="rect">
              <a:avLst/>
            </a:prstGeom>
            <a:solidFill>
              <a:srgbClr val="0829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3F81211-F91E-6C49-8AFB-AAE19E78F4ED}"/>
                </a:ext>
              </a:extLst>
            </p:cNvPr>
            <p:cNvSpPr/>
            <p:nvPr userDrawn="1"/>
          </p:nvSpPr>
          <p:spPr>
            <a:xfrm>
              <a:off x="8634312" y="1017352"/>
              <a:ext cx="270000" cy="2613614"/>
            </a:xfrm>
            <a:prstGeom prst="rect">
              <a:avLst/>
            </a:prstGeom>
            <a:solidFill>
              <a:srgbClr val="0829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0CB01B4-124F-F74E-B291-3B84AAE8E5C2}"/>
              </a:ext>
            </a:extLst>
          </p:cNvPr>
          <p:cNvGrpSpPr/>
          <p:nvPr userDrawn="1"/>
        </p:nvGrpSpPr>
        <p:grpSpPr>
          <a:xfrm>
            <a:off x="11654105" y="1017352"/>
            <a:ext cx="270000" cy="4823296"/>
            <a:chOff x="8634312" y="1017352"/>
            <a:chExt cx="270000" cy="4823296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0E9B5AD-426E-0042-99E8-1223835AC192}"/>
                </a:ext>
              </a:extLst>
            </p:cNvPr>
            <p:cNvSpPr/>
            <p:nvPr userDrawn="1"/>
          </p:nvSpPr>
          <p:spPr>
            <a:xfrm>
              <a:off x="8634312" y="4365104"/>
              <a:ext cx="270000" cy="1475544"/>
            </a:xfrm>
            <a:prstGeom prst="rect">
              <a:avLst/>
            </a:prstGeom>
            <a:solidFill>
              <a:srgbClr val="0829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789DBF5-CAB3-0E42-855F-0B5CD4A2B193}"/>
                </a:ext>
              </a:extLst>
            </p:cNvPr>
            <p:cNvSpPr/>
            <p:nvPr userDrawn="1"/>
          </p:nvSpPr>
          <p:spPr>
            <a:xfrm>
              <a:off x="8634312" y="1017352"/>
              <a:ext cx="270000" cy="2613614"/>
            </a:xfrm>
            <a:prstGeom prst="rect">
              <a:avLst/>
            </a:prstGeom>
            <a:solidFill>
              <a:srgbClr val="0829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558546CE-4D1F-FB44-B75C-C4E4FEE8B5C8}"/>
              </a:ext>
            </a:extLst>
          </p:cNvPr>
          <p:cNvSpPr/>
          <p:nvPr userDrawn="1"/>
        </p:nvSpPr>
        <p:spPr>
          <a:xfrm>
            <a:off x="10902524" y="3630966"/>
            <a:ext cx="270000" cy="2952000"/>
          </a:xfrm>
          <a:prstGeom prst="rect">
            <a:avLst/>
          </a:prstGeom>
          <a:solidFill>
            <a:srgbClr val="082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903832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pos="937" userDrawn="1">
          <p15:clr>
            <a:srgbClr val="FBAE40"/>
          </p15:clr>
        </p15:guide>
        <p15:guide id="3" pos="529" userDrawn="1">
          <p15:clr>
            <a:srgbClr val="FBAE40"/>
          </p15:clr>
        </p15:guide>
        <p15:guide id="4" pos="1391" userDrawn="1">
          <p15:clr>
            <a:srgbClr val="FBAE40"/>
          </p15:clr>
        </p15:guide>
        <p15:guide id="5" pos="1890" userDrawn="1">
          <p15:clr>
            <a:srgbClr val="FBAE40"/>
          </p15:clr>
        </p15:guide>
        <p15:guide id="6" pos="2343" userDrawn="1">
          <p15:clr>
            <a:srgbClr val="FBAE40"/>
          </p15:clr>
        </p15:guide>
        <p15:guide id="7" orient="horz" pos="346" userDrawn="1">
          <p15:clr>
            <a:srgbClr val="FBAE40"/>
          </p15:clr>
        </p15:guide>
        <p15:guide id="8" orient="horz" pos="1344" userDrawn="1">
          <p15:clr>
            <a:srgbClr val="FBAE40"/>
          </p15:clr>
        </p15:guide>
        <p15:guide id="9" pos="2797" userDrawn="1">
          <p15:clr>
            <a:srgbClr val="FBAE40"/>
          </p15:clr>
        </p15:guide>
        <p15:guide id="10" pos="3250" userDrawn="1">
          <p15:clr>
            <a:srgbClr val="FBAE40"/>
          </p15:clr>
        </p15:guide>
        <p15:guide id="11" pos="4112" userDrawn="1">
          <p15:clr>
            <a:srgbClr val="FBAE40"/>
          </p15:clr>
        </p15:guide>
        <p15:guide id="12" pos="4430" userDrawn="1">
          <p15:clr>
            <a:srgbClr val="FBAE40"/>
          </p15:clr>
        </p15:guide>
        <p15:guide id="13" pos="4656" userDrawn="1">
          <p15:clr>
            <a:srgbClr val="FBAE40"/>
          </p15:clr>
        </p15:guide>
        <p15:guide id="14" pos="4974" userDrawn="1">
          <p15:clr>
            <a:srgbClr val="FBAE40"/>
          </p15:clr>
        </p15:guide>
        <p15:guide id="15" pos="5564" userDrawn="1">
          <p15:clr>
            <a:srgbClr val="FBAE40"/>
          </p15:clr>
        </p15:guide>
        <p15:guide id="16" orient="horz" pos="1797" userDrawn="1">
          <p15:clr>
            <a:srgbClr val="FBAE40"/>
          </p15:clr>
        </p15:guide>
        <p15:guide id="17" orient="horz" pos="2251" userDrawn="1">
          <p15:clr>
            <a:srgbClr val="FBAE40"/>
          </p15:clr>
        </p15:guide>
        <p15:guide id="18" orient="horz" pos="2704" userDrawn="1">
          <p15:clr>
            <a:srgbClr val="FBAE40"/>
          </p15:clr>
        </p15:guide>
        <p15:guide id="19" orient="horz" pos="3158" userDrawn="1">
          <p15:clr>
            <a:srgbClr val="FBAE40"/>
          </p15:clr>
        </p15:guide>
        <p15:guide id="20" orient="horz" pos="3612" userDrawn="1">
          <p15:clr>
            <a:srgbClr val="FBAE40"/>
          </p15:clr>
        </p15:guide>
        <p15:guide id="21" orient="horz" pos="4065" userDrawn="1">
          <p15:clr>
            <a:srgbClr val="FBAE40"/>
          </p15:clr>
        </p15:guide>
        <p15:guide id="22" pos="6017" userDrawn="1">
          <p15:clr>
            <a:srgbClr val="FBAE40"/>
          </p15:clr>
        </p15:guide>
        <p15:guide id="23" pos="6471" userDrawn="1">
          <p15:clr>
            <a:srgbClr val="FBAE40"/>
          </p15:clr>
        </p15:guide>
        <p15:guide id="24" pos="6970" userDrawn="1">
          <p15:clr>
            <a:srgbClr val="FBAE40"/>
          </p15:clr>
        </p15:guide>
        <p15:guide id="25" pos="7423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3">
            <a:extLst>
              <a:ext uri="{FF2B5EF4-FFF2-40B4-BE49-F238E27FC236}">
                <a16:creationId xmlns:a16="http://schemas.microsoft.com/office/drawing/2014/main" id="{AA3AAE45-F6E4-3843-8945-C51A4948126E}"/>
              </a:ext>
            </a:extLst>
          </p:cNvPr>
          <p:cNvSpPr/>
          <p:nvPr userDrawn="1"/>
        </p:nvSpPr>
        <p:spPr>
          <a:xfrm>
            <a:off x="-24680" y="-26616"/>
            <a:ext cx="862880" cy="6912000"/>
          </a:xfrm>
          <a:prstGeom prst="rect">
            <a:avLst/>
          </a:prstGeom>
          <a:solidFill>
            <a:srgbClr val="1747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6DA9BB-2279-414A-B9D6-32CFF730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992" y="116632"/>
            <a:ext cx="10515600" cy="965523"/>
          </a:xfrm>
        </p:spPr>
        <p:txBody>
          <a:bodyPr/>
          <a:lstStyle>
            <a:lvl1pPr>
              <a:defRPr b="1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A16A7-37AA-F74F-A170-7C126BF7B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992" y="1268760"/>
            <a:ext cx="10515600" cy="4908203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895122-6A73-0146-B5B7-24EEE8318F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809" t="29100" r="79814" b="22973"/>
          <a:stretch/>
        </p:blipFill>
        <p:spPr>
          <a:xfrm>
            <a:off x="118729" y="116632"/>
            <a:ext cx="576063" cy="88474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9610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829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7194FE-16C6-B64D-A7BA-93DB19533397}"/>
              </a:ext>
            </a:extLst>
          </p:cNvPr>
          <p:cNvSpPr txBox="1"/>
          <p:nvPr userDrawn="1"/>
        </p:nvSpPr>
        <p:spPr>
          <a:xfrm>
            <a:off x="1883532" y="2601486"/>
            <a:ext cx="84249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i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БУДУЄМО ДОБРОЧЕСНУ ВЛАДУ ТА СПРАВЕДЛИВЕ СУСПІЛЬСТВО</a:t>
            </a:r>
            <a:endParaRPr lang="en-UA" sz="4400" b="1" i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E95E62-F1EA-3E49-9B36-9C30E73E1E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79162" y="1287051"/>
            <a:ext cx="633676" cy="101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58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бклад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A6AB48-E6C1-488B-BE9E-BD919FF283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" t="9220" r="2825" b="6718"/>
          <a:stretch/>
        </p:blipFill>
        <p:spPr>
          <a:xfrm>
            <a:off x="-22549" y="1"/>
            <a:ext cx="12225961" cy="6857999"/>
          </a:xfrm>
          <a:prstGeom prst="rect">
            <a:avLst/>
          </a:prstGeom>
        </p:spPr>
      </p:pic>
      <p:pic>
        <p:nvPicPr>
          <p:cNvPr id="5" name="Графіка 4">
            <a:extLst>
              <a:ext uri="{FF2B5EF4-FFF2-40B4-BE49-F238E27FC236}">
                <a16:creationId xmlns:a16="http://schemas.microsoft.com/office/drawing/2014/main" id="{B59736C0-C337-4CD9-A176-B590E50A2F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3149" y="0"/>
            <a:ext cx="12192000" cy="6896576"/>
          </a:xfrm>
          <a:prstGeom prst="rect">
            <a:avLst/>
          </a:prstGeom>
        </p:spPr>
      </p:pic>
      <p:pic>
        <p:nvPicPr>
          <p:cNvPr id="6" name="Графіка 5">
            <a:extLst>
              <a:ext uri="{FF2B5EF4-FFF2-40B4-BE49-F238E27FC236}">
                <a16:creationId xmlns:a16="http://schemas.microsoft.com/office/drawing/2014/main" id="{6A8131BE-CEE0-4398-9764-F0EB57EFC46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9175" y="368300"/>
            <a:ext cx="3000375" cy="1019175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10A45F9-85AF-4BE7-9368-30E1C21AB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176" y="2331322"/>
            <a:ext cx="6387782" cy="3149442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10" name="Підзаголовок 2">
            <a:extLst>
              <a:ext uri="{FF2B5EF4-FFF2-40B4-BE49-F238E27FC236}">
                <a16:creationId xmlns:a16="http://schemas.microsoft.com/office/drawing/2014/main" id="{AE67A69E-8A7D-4710-8E8F-CA4C6E4E85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9175" y="6112828"/>
            <a:ext cx="6387783" cy="35020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/>
              <a:t>Клацніть, щоб редагувати стиль зразка підзаголовка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7917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стовбець тексту та графіка жов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6D867-14E1-4463-B3A2-6F750ECB3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371157"/>
            <a:ext cx="6611037" cy="770573"/>
          </a:xfrm>
        </p:spPr>
        <p:txBody>
          <a:bodyPr>
            <a:normAutofit/>
          </a:bodyPr>
          <a:lstStyle>
            <a:lvl1pPr>
              <a:defRPr sz="3000" b="1" baseline="0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grpSp>
        <p:nvGrpSpPr>
          <p:cNvPr id="36" name="Групувати 35">
            <a:extLst>
              <a:ext uri="{FF2B5EF4-FFF2-40B4-BE49-F238E27FC236}">
                <a16:creationId xmlns:a16="http://schemas.microsoft.com/office/drawing/2014/main" id="{B7AB4376-2590-499D-9A3C-4AC25AB8BA03}"/>
              </a:ext>
            </a:extLst>
          </p:cNvPr>
          <p:cNvGrpSpPr/>
          <p:nvPr userDrawn="1"/>
        </p:nvGrpSpPr>
        <p:grpSpPr>
          <a:xfrm>
            <a:off x="8239760" y="-3"/>
            <a:ext cx="3616857" cy="6858003"/>
            <a:chOff x="8197515" y="8112"/>
            <a:chExt cx="3547342" cy="7162308"/>
          </a:xfrm>
          <a:solidFill>
            <a:srgbClr val="FFC000"/>
          </a:solidFill>
        </p:grpSpPr>
        <p:sp>
          <p:nvSpPr>
            <p:cNvPr id="37" name="Прямокутник 36">
              <a:extLst>
                <a:ext uri="{FF2B5EF4-FFF2-40B4-BE49-F238E27FC236}">
                  <a16:creationId xmlns:a16="http://schemas.microsoft.com/office/drawing/2014/main" id="{E2A09FE8-2072-4FDF-A660-D4D77EEF5258}"/>
                </a:ext>
              </a:extLst>
            </p:cNvPr>
            <p:cNvSpPr/>
            <p:nvPr userDrawn="1"/>
          </p:nvSpPr>
          <p:spPr>
            <a:xfrm>
              <a:off x="10951029" y="8114"/>
              <a:ext cx="212912" cy="1067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38" name="Прямокутник 37">
              <a:extLst>
                <a:ext uri="{FF2B5EF4-FFF2-40B4-BE49-F238E27FC236}">
                  <a16:creationId xmlns:a16="http://schemas.microsoft.com/office/drawing/2014/main" id="{683C34C1-190C-4712-9B1E-37E046D8095E}"/>
                </a:ext>
              </a:extLst>
            </p:cNvPr>
            <p:cNvSpPr/>
            <p:nvPr userDrawn="1"/>
          </p:nvSpPr>
          <p:spPr>
            <a:xfrm>
              <a:off x="1095102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39" name="Прямокутник 38">
              <a:extLst>
                <a:ext uri="{FF2B5EF4-FFF2-40B4-BE49-F238E27FC236}">
                  <a16:creationId xmlns:a16="http://schemas.microsoft.com/office/drawing/2014/main" id="{FEEE2AC2-BECB-482C-B4F9-211E416888C6}"/>
                </a:ext>
              </a:extLst>
            </p:cNvPr>
            <p:cNvSpPr/>
            <p:nvPr userDrawn="1"/>
          </p:nvSpPr>
          <p:spPr>
            <a:xfrm>
              <a:off x="1095102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0" name="Прямокутник 39">
              <a:extLst>
                <a:ext uri="{FF2B5EF4-FFF2-40B4-BE49-F238E27FC236}">
                  <a16:creationId xmlns:a16="http://schemas.microsoft.com/office/drawing/2014/main" id="{38785D20-C20C-4B03-8988-D30010C740A0}"/>
                </a:ext>
              </a:extLst>
            </p:cNvPr>
            <p:cNvSpPr/>
            <p:nvPr userDrawn="1"/>
          </p:nvSpPr>
          <p:spPr>
            <a:xfrm>
              <a:off x="10399699" y="8114"/>
              <a:ext cx="212912" cy="2281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1" name="Прямокутник 40">
              <a:extLst>
                <a:ext uri="{FF2B5EF4-FFF2-40B4-BE49-F238E27FC236}">
                  <a16:creationId xmlns:a16="http://schemas.microsoft.com/office/drawing/2014/main" id="{BBCC6CAE-2842-4C83-88A8-7A69D8FA740C}"/>
                </a:ext>
              </a:extLst>
            </p:cNvPr>
            <p:cNvSpPr/>
            <p:nvPr userDrawn="1"/>
          </p:nvSpPr>
          <p:spPr>
            <a:xfrm>
              <a:off x="10399699" y="835660"/>
              <a:ext cx="212912" cy="24117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2" name="Прямокутник 41">
              <a:extLst>
                <a:ext uri="{FF2B5EF4-FFF2-40B4-BE49-F238E27FC236}">
                  <a16:creationId xmlns:a16="http://schemas.microsoft.com/office/drawing/2014/main" id="{A47A87B7-6B40-4FF6-8D5F-4420EB5A1863}"/>
                </a:ext>
              </a:extLst>
            </p:cNvPr>
            <p:cNvSpPr/>
            <p:nvPr userDrawn="1"/>
          </p:nvSpPr>
          <p:spPr>
            <a:xfrm>
              <a:off x="9863609" y="8113"/>
              <a:ext cx="212912" cy="70251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3" name="Прямокутник 42">
              <a:extLst>
                <a:ext uri="{FF2B5EF4-FFF2-40B4-BE49-F238E27FC236}">
                  <a16:creationId xmlns:a16="http://schemas.microsoft.com/office/drawing/2014/main" id="{5B91DA50-5336-4A88-8526-10F56BC6E9C9}"/>
                </a:ext>
              </a:extLst>
            </p:cNvPr>
            <p:cNvSpPr/>
            <p:nvPr userDrawn="1"/>
          </p:nvSpPr>
          <p:spPr>
            <a:xfrm>
              <a:off x="931227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4" name="Прямокутник 43">
              <a:extLst>
                <a:ext uri="{FF2B5EF4-FFF2-40B4-BE49-F238E27FC236}">
                  <a16:creationId xmlns:a16="http://schemas.microsoft.com/office/drawing/2014/main" id="{DCDF0D78-2ECF-4EC6-9BCD-FF2C3A6204DD}"/>
                </a:ext>
              </a:extLst>
            </p:cNvPr>
            <p:cNvSpPr/>
            <p:nvPr userDrawn="1"/>
          </p:nvSpPr>
          <p:spPr>
            <a:xfrm>
              <a:off x="9312279" y="79375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5" name="Прямокутник 44">
              <a:extLst>
                <a:ext uri="{FF2B5EF4-FFF2-40B4-BE49-F238E27FC236}">
                  <a16:creationId xmlns:a16="http://schemas.microsoft.com/office/drawing/2014/main" id="{C5CBA243-D27D-4D08-B972-53DA5B56BF1F}"/>
                </a:ext>
              </a:extLst>
            </p:cNvPr>
            <p:cNvSpPr/>
            <p:nvPr userDrawn="1"/>
          </p:nvSpPr>
          <p:spPr>
            <a:xfrm>
              <a:off x="9312279" y="8112"/>
              <a:ext cx="212912" cy="2281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6" name="Прямокутник 45">
              <a:extLst>
                <a:ext uri="{FF2B5EF4-FFF2-40B4-BE49-F238E27FC236}">
                  <a16:creationId xmlns:a16="http://schemas.microsoft.com/office/drawing/2014/main" id="{F98570C3-2584-455C-A2B1-98091070E9F7}"/>
                </a:ext>
              </a:extLst>
            </p:cNvPr>
            <p:cNvSpPr/>
            <p:nvPr userDrawn="1"/>
          </p:nvSpPr>
          <p:spPr>
            <a:xfrm>
              <a:off x="8760949" y="8112"/>
              <a:ext cx="212912" cy="10676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7" name="Прямокутник 46">
              <a:extLst>
                <a:ext uri="{FF2B5EF4-FFF2-40B4-BE49-F238E27FC236}">
                  <a16:creationId xmlns:a16="http://schemas.microsoft.com/office/drawing/2014/main" id="{39CC4547-FCA0-4977-8C15-9BD876262A2E}"/>
                </a:ext>
              </a:extLst>
            </p:cNvPr>
            <p:cNvSpPr/>
            <p:nvPr userDrawn="1"/>
          </p:nvSpPr>
          <p:spPr>
            <a:xfrm>
              <a:off x="876094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8" name="Прямокутник 47">
              <a:extLst>
                <a:ext uri="{FF2B5EF4-FFF2-40B4-BE49-F238E27FC236}">
                  <a16:creationId xmlns:a16="http://schemas.microsoft.com/office/drawing/2014/main" id="{1CA84CAE-0822-42CB-8F3F-33000BF9FF61}"/>
                </a:ext>
              </a:extLst>
            </p:cNvPr>
            <p:cNvSpPr/>
            <p:nvPr userDrawn="1"/>
          </p:nvSpPr>
          <p:spPr>
            <a:xfrm>
              <a:off x="876094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9" name="Прямокутник 48">
              <a:extLst>
                <a:ext uri="{FF2B5EF4-FFF2-40B4-BE49-F238E27FC236}">
                  <a16:creationId xmlns:a16="http://schemas.microsoft.com/office/drawing/2014/main" id="{9038FE25-2E32-4987-889C-991997FE0857}"/>
                </a:ext>
              </a:extLst>
            </p:cNvPr>
            <p:cNvSpPr/>
            <p:nvPr userDrawn="1"/>
          </p:nvSpPr>
          <p:spPr>
            <a:xfrm>
              <a:off x="11519841" y="8114"/>
              <a:ext cx="212912" cy="5176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0" name="Прямокутник 49">
              <a:extLst>
                <a:ext uri="{FF2B5EF4-FFF2-40B4-BE49-F238E27FC236}">
                  <a16:creationId xmlns:a16="http://schemas.microsoft.com/office/drawing/2014/main" id="{4FB53AA6-9A8D-4426-A23E-7FBE28CEC5DB}"/>
                </a:ext>
              </a:extLst>
            </p:cNvPr>
            <p:cNvSpPr/>
            <p:nvPr userDrawn="1"/>
          </p:nvSpPr>
          <p:spPr>
            <a:xfrm>
              <a:off x="11547185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1" name="Прямокутник 50">
              <a:extLst>
                <a:ext uri="{FF2B5EF4-FFF2-40B4-BE49-F238E27FC236}">
                  <a16:creationId xmlns:a16="http://schemas.microsoft.com/office/drawing/2014/main" id="{E177E27D-08BE-4728-B658-9EAC6DDF49C0}"/>
                </a:ext>
              </a:extLst>
            </p:cNvPr>
            <p:cNvSpPr/>
            <p:nvPr userDrawn="1"/>
          </p:nvSpPr>
          <p:spPr>
            <a:xfrm>
              <a:off x="11535081" y="6256020"/>
              <a:ext cx="197672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2" name="Прямокутник 51">
              <a:extLst>
                <a:ext uri="{FF2B5EF4-FFF2-40B4-BE49-F238E27FC236}">
                  <a16:creationId xmlns:a16="http://schemas.microsoft.com/office/drawing/2014/main" id="{25C064C4-6A23-4DA2-BABC-A4F6250EA96D}"/>
                </a:ext>
              </a:extLst>
            </p:cNvPr>
            <p:cNvSpPr/>
            <p:nvPr userDrawn="1"/>
          </p:nvSpPr>
          <p:spPr>
            <a:xfrm>
              <a:off x="8197515" y="8115"/>
              <a:ext cx="212912" cy="5176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3" name="Прямокутник 52">
              <a:extLst>
                <a:ext uri="{FF2B5EF4-FFF2-40B4-BE49-F238E27FC236}">
                  <a16:creationId xmlns:a16="http://schemas.microsoft.com/office/drawing/2014/main" id="{431553F5-7F81-487A-B8A0-FB2FCC9ABECD}"/>
                </a:ext>
              </a:extLst>
            </p:cNvPr>
            <p:cNvSpPr/>
            <p:nvPr userDrawn="1"/>
          </p:nvSpPr>
          <p:spPr>
            <a:xfrm>
              <a:off x="8224859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4" name="Прямокутник 53">
              <a:extLst>
                <a:ext uri="{FF2B5EF4-FFF2-40B4-BE49-F238E27FC236}">
                  <a16:creationId xmlns:a16="http://schemas.microsoft.com/office/drawing/2014/main" id="{510584A5-F064-4B42-8AF7-72CAC422BBBB}"/>
                </a:ext>
              </a:extLst>
            </p:cNvPr>
            <p:cNvSpPr/>
            <p:nvPr userDrawn="1"/>
          </p:nvSpPr>
          <p:spPr>
            <a:xfrm>
              <a:off x="8212755" y="6256020"/>
              <a:ext cx="197672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5" name="Прямокутник 54">
              <a:extLst>
                <a:ext uri="{FF2B5EF4-FFF2-40B4-BE49-F238E27FC236}">
                  <a16:creationId xmlns:a16="http://schemas.microsoft.com/office/drawing/2014/main" id="{AD5C6E32-039A-41E7-809E-7E566162B81F}"/>
                </a:ext>
              </a:extLst>
            </p:cNvPr>
            <p:cNvSpPr/>
            <p:nvPr userDrawn="1"/>
          </p:nvSpPr>
          <p:spPr>
            <a:xfrm>
              <a:off x="1039969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56" name="Місце для вмісту 2">
            <a:extLst>
              <a:ext uri="{FF2B5EF4-FFF2-40B4-BE49-F238E27FC236}">
                <a16:creationId xmlns:a16="http://schemas.microsoft.com/office/drawing/2014/main" id="{DAA4648F-BD5A-40C8-B5FF-636CFA6F7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715" y="1371600"/>
            <a:ext cx="6598497" cy="4558723"/>
          </a:xfrm>
        </p:spPr>
        <p:txBody>
          <a:bodyPr/>
          <a:lstStyle>
            <a:lvl1pPr>
              <a:defRPr sz="2400" baseline="0">
                <a:solidFill>
                  <a:schemeClr val="accent3"/>
                </a:solidFill>
              </a:defRPr>
            </a:lvl1pPr>
            <a:lvl2pPr>
              <a:defRPr baseline="0">
                <a:solidFill>
                  <a:schemeClr val="accent3"/>
                </a:solidFill>
              </a:defRPr>
            </a:lvl2pPr>
            <a:lvl3pPr>
              <a:defRPr baseline="0">
                <a:solidFill>
                  <a:schemeClr val="accent3"/>
                </a:solidFill>
              </a:defRPr>
            </a:lvl3pPr>
            <a:lvl4pPr>
              <a:defRPr baseline="0">
                <a:solidFill>
                  <a:schemeClr val="accent3"/>
                </a:solidFill>
              </a:defRPr>
            </a:lvl4pPr>
            <a:lvl5pPr>
              <a:defRPr baseline="0">
                <a:solidFill>
                  <a:schemeClr val="accent3"/>
                </a:solidFill>
              </a:defRPr>
            </a:lvl5pPr>
          </a:lstStyle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</p:txBody>
      </p:sp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CA2B4C23-F60C-4AB6-A989-02B8E586657A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>
            <a:extLst>
              <a:ext uri="{FF2B5EF4-FFF2-40B4-BE49-F238E27FC236}">
                <a16:creationId xmlns:a16="http://schemas.microsoft.com/office/drawing/2014/main" id="{FEF88A8B-4E3A-47A2-A8B7-B383D54A061A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29" name="Місце для нижнього колонтитула 7">
            <a:extLst>
              <a:ext uri="{FF2B5EF4-FFF2-40B4-BE49-F238E27FC236}">
                <a16:creationId xmlns:a16="http://schemas.microsoft.com/office/drawing/2014/main" id="{3657BE2E-3883-4110-A49D-1D13A3234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187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A3E659-1B63-9343-9B43-39675827D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568A6F-F0B3-2E42-9B27-997760AC1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85041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tm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D5A12-0E1D-9145-ADFC-A29CE5D7DA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336" y="1700808"/>
            <a:ext cx="8064896" cy="2448272"/>
          </a:xfrm>
        </p:spPr>
        <p:txBody>
          <a:bodyPr>
            <a:noAutofit/>
          </a:bodyPr>
          <a:lstStyle/>
          <a:p>
            <a:r>
              <a:rPr lang="ru-RU" sz="5400" i="1" dirty="0">
                <a:solidFill>
                  <a:srgbClr val="0829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ПОВНІ ПЕРЕВІРКИ ДЕКЛАРАЦІЙ</a:t>
            </a:r>
            <a:endParaRPr lang="en-UA" sz="5400" i="1" dirty="0">
              <a:solidFill>
                <a:srgbClr val="0829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0AC291-7305-454D-B681-8C2A05164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352" y="5373216"/>
            <a:ext cx="6696745" cy="1223714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0829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Олена ШЕВЧЕНКО</a:t>
            </a:r>
          </a:p>
          <a:p>
            <a:r>
              <a:rPr lang="uk-UA" sz="2000" dirty="0">
                <a:solidFill>
                  <a:srgbClr val="0829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Заступник керівника управління - керівник першого відділу Управління проведення повних перевірок </a:t>
            </a:r>
          </a:p>
        </p:txBody>
      </p:sp>
    </p:spTree>
    <p:extLst>
      <p:ext uri="{BB962C8B-B14F-4D97-AF65-F5344CB8AC3E}">
        <p14:creationId xmlns:p14="http://schemas.microsoft.com/office/powerpoint/2010/main" val="1187527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9B489D-C371-46F2-BA05-0C87A99D0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08296C"/>
                </a:solidFill>
              </a:rPr>
              <a:t>Трішки кейсів: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EA720B-30AE-4F03-95E5-DF1FED428036}"/>
              </a:ext>
            </a:extLst>
          </p:cNvPr>
          <p:cNvSpPr txBox="1"/>
          <p:nvPr/>
        </p:nvSpPr>
        <p:spPr>
          <a:xfrm>
            <a:off x="1271464" y="1196752"/>
            <a:ext cx="10515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dirty="0">
                <a:solidFill>
                  <a:srgbClr val="08296C"/>
                </a:solidFill>
              </a:rPr>
              <a:t>Начальник управління міграційного контролю, протидії нелегальній міграції та реадмісії Головного управління державної міграційної служби України в Одеській області</a:t>
            </a:r>
            <a:r>
              <a:rPr lang="uk-UA" dirty="0">
                <a:solidFill>
                  <a:srgbClr val="08296C"/>
                </a:solidFill>
              </a:rPr>
              <a:t>, за 2023 рік, недостовірні відомості, зазначені у декларації відрізняються від достовірних на загальну </a:t>
            </a:r>
            <a:r>
              <a:rPr lang="uk-UA" b="1" dirty="0">
                <a:solidFill>
                  <a:srgbClr val="08296C"/>
                </a:solidFill>
              </a:rPr>
              <a:t>суму 83 млн грн</a:t>
            </a:r>
            <a:r>
              <a:rPr lang="uk-UA" dirty="0">
                <a:solidFill>
                  <a:srgbClr val="08296C"/>
                </a:solidFill>
              </a:rPr>
              <a:t>, у діях суб’єкта декларування встановлено ознаки правопорушення передбаченого ч. 2 ст. 366-2 КК України, а також виявлено ознаки необґрунтованості активів на понад 5 млн грн а саме під час перевірки встановлено, що близькою особою суб’єкта декларування придбано автомобіль, у якої відсутні законні джерела придбання вищевказаного майна. Суб’єкт декларування не зазначив відомості, про </a:t>
            </a:r>
            <a:r>
              <a:rPr lang="uk-UA" b="1" dirty="0">
                <a:solidFill>
                  <a:srgbClr val="08296C"/>
                </a:solidFill>
              </a:rPr>
              <a:t>житловий будинок вартістю понад 7 млн грн </a:t>
            </a:r>
            <a:r>
              <a:rPr lang="uk-UA" dirty="0">
                <a:solidFill>
                  <a:srgbClr val="08296C"/>
                </a:solidFill>
              </a:rPr>
              <a:t>та відомості про автомобіль дружини, а також вказав відомості, що не відповідають дійсності про наявність у члена сім’ї </a:t>
            </a:r>
            <a:r>
              <a:rPr lang="uk-UA" b="1" dirty="0" err="1">
                <a:solidFill>
                  <a:srgbClr val="08296C"/>
                </a:solidFill>
              </a:rPr>
              <a:t>криптовалюти</a:t>
            </a:r>
            <a:r>
              <a:rPr lang="uk-UA" b="1" dirty="0">
                <a:solidFill>
                  <a:srgbClr val="08296C"/>
                </a:solidFill>
              </a:rPr>
              <a:t> на понад 57 млн грн.</a:t>
            </a:r>
            <a:r>
              <a:rPr lang="uk-UA" dirty="0">
                <a:solidFill>
                  <a:srgbClr val="08296C"/>
                </a:solidFill>
              </a:rPr>
              <a:t> 18.10.2024 до ДБР направлено обґрунтований висновок, за наявною інформацією скеровано до суду. За ознаками необґрунтованості активів направлено матеріали до САП. ВАКС задовольнив позов прокурора САП, підготовлений, у тому числі, за матеріалами повної перевірки декларації, та визнав необґрунтованим активом автомобіль </a:t>
            </a:r>
            <a:r>
              <a:rPr lang="en-US" dirty="0">
                <a:solidFill>
                  <a:srgbClr val="08296C"/>
                </a:solidFill>
              </a:rPr>
              <a:t>Mercedes-Benz G 400 D, 2023 </a:t>
            </a:r>
            <a:r>
              <a:rPr lang="uk-UA" dirty="0">
                <a:solidFill>
                  <a:srgbClr val="08296C"/>
                </a:solidFill>
              </a:rPr>
              <a:t>р. в., вартістю на день набуття 5,6 млн грн, набутий матір’ю декларанта, та стягнув його в дохід держави. </a:t>
            </a:r>
          </a:p>
        </p:txBody>
      </p:sp>
    </p:spTree>
    <p:extLst>
      <p:ext uri="{BB962C8B-B14F-4D97-AF65-F5344CB8AC3E}">
        <p14:creationId xmlns:p14="http://schemas.microsoft.com/office/powerpoint/2010/main" val="3957634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DDC05F-257A-4566-91F0-33FC50886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371157"/>
            <a:ext cx="7453089" cy="770573"/>
          </a:xfrm>
        </p:spPr>
        <p:txBody>
          <a:bodyPr>
            <a:normAutofit/>
          </a:bodyPr>
          <a:lstStyle/>
          <a:p>
            <a:r>
              <a:rPr lang="ru-RU" sz="2400" i="1" dirty="0"/>
              <a:t>Голова </a:t>
            </a:r>
            <a:r>
              <a:rPr lang="ru-RU" sz="2400" i="1" dirty="0" err="1"/>
              <a:t>Білгород-Дністровської</a:t>
            </a:r>
            <a:r>
              <a:rPr lang="ru-RU" sz="2400" i="1" dirty="0"/>
              <a:t> </a:t>
            </a:r>
            <a:r>
              <a:rPr lang="ru-RU" sz="2400" i="1" dirty="0" err="1"/>
              <a:t>районної</a:t>
            </a:r>
            <a:r>
              <a:rPr lang="ru-RU" sz="2400" i="1" dirty="0"/>
              <a:t> ради </a:t>
            </a:r>
            <a:br>
              <a:rPr lang="ru-RU" sz="2400" i="1" dirty="0"/>
            </a:br>
            <a:r>
              <a:rPr lang="ru-RU" sz="2400" i="1" dirty="0" err="1"/>
              <a:t>Одеської</a:t>
            </a:r>
            <a:r>
              <a:rPr lang="ru-RU" sz="2400" i="1" dirty="0"/>
              <a:t> </a:t>
            </a:r>
            <a:r>
              <a:rPr lang="ru-RU" sz="2400" i="1" dirty="0" err="1"/>
              <a:t>області</a:t>
            </a:r>
            <a:endParaRPr lang="uk-UA" sz="2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C856AB-0B74-4ABC-92AA-C1D615F2D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715" y="1296144"/>
            <a:ext cx="7080509" cy="38610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>
                <a:solidFill>
                  <a:srgbClr val="08296C"/>
                </a:solidFill>
              </a:rPr>
              <a:t>недостовірні відомості, зазначені у декларації відрізняються від достовірних на загальну суму </a:t>
            </a:r>
            <a:r>
              <a:rPr lang="uk-UA" b="1" dirty="0">
                <a:solidFill>
                  <a:srgbClr val="08296C"/>
                </a:solidFill>
              </a:rPr>
              <a:t>59,6</a:t>
            </a:r>
            <a:r>
              <a:rPr lang="uk-UA" dirty="0">
                <a:solidFill>
                  <a:srgbClr val="08296C"/>
                </a:solidFill>
              </a:rPr>
              <a:t> млн грн, у діях суб’єкта декларування встановлено ознаки правопорушення передбаченого ч. 2 ст. 366-2 КК України. Суб’єкт декларування зазначив відомості, що не відповідають дійсності, про свій грошовий актив у вигляді готівкових коштів, а саме 11 млн грн, 647 тис. доларів та 1 млн. євро. </a:t>
            </a:r>
            <a:r>
              <a:rPr lang="uk-UA" b="1" dirty="0">
                <a:solidFill>
                  <a:srgbClr val="08296C"/>
                </a:solidFill>
              </a:rPr>
              <a:t>09.05.2024</a:t>
            </a:r>
            <a:r>
              <a:rPr lang="uk-UA" dirty="0">
                <a:solidFill>
                  <a:srgbClr val="08296C"/>
                </a:solidFill>
              </a:rPr>
              <a:t> до НПУ направлено обґрунтований висновок, триває досудове розслідування</a:t>
            </a:r>
          </a:p>
        </p:txBody>
      </p:sp>
    </p:spTree>
    <p:extLst>
      <p:ext uri="{BB962C8B-B14F-4D97-AF65-F5344CB8AC3E}">
        <p14:creationId xmlns:p14="http://schemas.microsoft.com/office/powerpoint/2010/main" val="1259396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DDC05F-257A-4566-91F0-33FC50886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25" y="476672"/>
            <a:ext cx="7453089" cy="1281965"/>
          </a:xfrm>
        </p:spPr>
        <p:txBody>
          <a:bodyPr>
            <a:noAutofit/>
          </a:bodyPr>
          <a:lstStyle/>
          <a:p>
            <a:pPr algn="ctr"/>
            <a:r>
              <a:rPr lang="uk-UA" i="1" dirty="0"/>
              <a:t>Заступник голови Одеської обласної державної адміністрації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C856AB-0B74-4ABC-92AA-C1D615F2D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16" y="1916832"/>
            <a:ext cx="7080509" cy="43651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>
                <a:solidFill>
                  <a:srgbClr val="08296C"/>
                </a:solidFill>
              </a:rPr>
              <a:t>недостовірні відомості, зазначені у декларації відрізняються від достовірних на загальну суму </a:t>
            </a:r>
            <a:r>
              <a:rPr lang="uk-UA" b="1" dirty="0">
                <a:solidFill>
                  <a:srgbClr val="08296C"/>
                </a:solidFill>
              </a:rPr>
              <a:t>4,5</a:t>
            </a:r>
            <a:r>
              <a:rPr lang="uk-UA" dirty="0">
                <a:solidFill>
                  <a:srgbClr val="08296C"/>
                </a:solidFill>
              </a:rPr>
              <a:t> млн грн, у діях суб’єкта декларування встановлено ознаки правопорушення передбаченого ч. 1 ст. 366-2 КК України. Суб’єкт декларування не зазначив відомості, про власні фінансові зобов’язання. 21.02.2025 до НАБУ направлено обґрунтований висновок, розпочато кримінальне провадження та триває досудове розслідування</a:t>
            </a:r>
          </a:p>
        </p:txBody>
      </p:sp>
    </p:spTree>
    <p:extLst>
      <p:ext uri="{BB962C8B-B14F-4D97-AF65-F5344CB8AC3E}">
        <p14:creationId xmlns:p14="http://schemas.microsoft.com/office/powerpoint/2010/main" val="4260034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E7F07B8-01F3-4F55-AF30-035FB78DB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982" y="1480516"/>
            <a:ext cx="8376752" cy="3204095"/>
          </a:xfrm>
        </p:spPr>
        <p:txBody>
          <a:bodyPr/>
          <a:lstStyle/>
          <a:p>
            <a:pPr algn="ctr"/>
            <a:r>
              <a:rPr lang="uk-UA" sz="6000" dirty="0"/>
              <a:t>Дякую за увагу</a:t>
            </a:r>
            <a:r>
              <a:rPr lang="uk-UA" dirty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7451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5F96831-51AE-41BC-8D2D-9C92808DB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1" y="0"/>
            <a:ext cx="12184959" cy="691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57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6CA14A-E084-4F0A-B722-B7EEFAE06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6688" y="-8792"/>
            <a:ext cx="12288688" cy="686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90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C045BD-EDF1-4645-8D56-D44F8F4A6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24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475DCB-EBF4-4B5B-B1CE-A62C22DCE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397487"/>
            <a:ext cx="10802858" cy="609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110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Графіка 34" descr="Груповий мозковий штурм">
            <a:extLst>
              <a:ext uri="{FF2B5EF4-FFF2-40B4-BE49-F238E27FC236}">
                <a16:creationId xmlns:a16="http://schemas.microsoft.com/office/drawing/2014/main" id="{8DD16A56-66C4-47ED-A2ED-EA51E73B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5277" y="1704291"/>
            <a:ext cx="595277" cy="53010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C0BA91-545F-42C8-B473-A50580483E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464"/>
            <a:ext cx="12182364" cy="686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41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F78BCD-2B31-4DFC-A786-B447D6DB6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1"/>
            <a:ext cx="11352584" cy="682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237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BABB6A-9198-4C46-AD32-7AC63F3AE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116632"/>
            <a:ext cx="10812384" cy="607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81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B56FF8-FB20-4E6F-9530-64D149136F4F}"/>
              </a:ext>
            </a:extLst>
          </p:cNvPr>
          <p:cNvSpPr txBox="1"/>
          <p:nvPr/>
        </p:nvSpPr>
        <p:spPr>
          <a:xfrm>
            <a:off x="1271464" y="266865"/>
            <a:ext cx="10579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>
                <a:solidFill>
                  <a:srgbClr val="002060"/>
                </a:solidFill>
              </a:rPr>
              <a:t>ЕФЕКТИВНІСТЬ РИЗИК-ОРІЄНТОВАНОГО ПІДХОДУ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C0BB32A6-024C-42DA-B217-1A06478A92B7}"/>
              </a:ext>
            </a:extLst>
          </p:cNvPr>
          <p:cNvSpPr/>
          <p:nvPr/>
        </p:nvSpPr>
        <p:spPr>
          <a:xfrm>
            <a:off x="1199455" y="1845422"/>
            <a:ext cx="2310243" cy="8634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Проведено повних перевірок декларацій</a:t>
            </a: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FB13E20F-A902-41C3-9144-717F61EF1A23}"/>
              </a:ext>
            </a:extLst>
          </p:cNvPr>
          <p:cNvSpPr/>
          <p:nvPr/>
        </p:nvSpPr>
        <p:spPr>
          <a:xfrm>
            <a:off x="1203036" y="2844225"/>
            <a:ext cx="2306663" cy="8634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/>
              <a:t>Завершені з ОВ, ознаками незаконного збагачення та необґрунтованих активів</a:t>
            </a: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30C1EB79-B30E-4237-A766-44EACEC2FE10}"/>
              </a:ext>
            </a:extLst>
          </p:cNvPr>
          <p:cNvSpPr/>
          <p:nvPr/>
        </p:nvSpPr>
        <p:spPr>
          <a:xfrm>
            <a:off x="1194073" y="4362055"/>
            <a:ext cx="2306663" cy="8634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Загальна сума порушень</a:t>
            </a:r>
          </a:p>
        </p:txBody>
      </p:sp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F8C1ED50-BADD-45F2-BAAF-3E03A0A71907}"/>
              </a:ext>
            </a:extLst>
          </p:cNvPr>
          <p:cNvSpPr/>
          <p:nvPr/>
        </p:nvSpPr>
        <p:spPr>
          <a:xfrm>
            <a:off x="1203037" y="5335428"/>
            <a:ext cx="2306662" cy="8634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Кількість уповноважених осіб НАЗК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885E5B3A-CFBD-4E32-8F41-F1087B7A2D01}"/>
              </a:ext>
            </a:extLst>
          </p:cNvPr>
          <p:cNvSpPr/>
          <p:nvPr/>
        </p:nvSpPr>
        <p:spPr>
          <a:xfrm>
            <a:off x="1203037" y="3816921"/>
            <a:ext cx="2306662" cy="44135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24CA8EF5-86DE-45FB-8150-533531D50BBB}"/>
              </a:ext>
            </a:extLst>
          </p:cNvPr>
          <p:cNvSpPr/>
          <p:nvPr/>
        </p:nvSpPr>
        <p:spPr>
          <a:xfrm>
            <a:off x="4367808" y="1916832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1043</a:t>
            </a: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946B3EC5-64AB-4B12-91EA-566469CB0868}"/>
              </a:ext>
            </a:extLst>
          </p:cNvPr>
          <p:cNvSpPr/>
          <p:nvPr/>
        </p:nvSpPr>
        <p:spPr>
          <a:xfrm>
            <a:off x="4367808" y="2895094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282</a:t>
            </a:r>
          </a:p>
        </p:txBody>
      </p:sp>
      <p:sp>
        <p:nvSpPr>
          <p:cNvPr id="13" name="Прямокутник: округлені кути 12">
            <a:extLst>
              <a:ext uri="{FF2B5EF4-FFF2-40B4-BE49-F238E27FC236}">
                <a16:creationId xmlns:a16="http://schemas.microsoft.com/office/drawing/2014/main" id="{67ACFD54-0225-47E6-B224-DD95E5DFC4F6}"/>
              </a:ext>
            </a:extLst>
          </p:cNvPr>
          <p:cNvSpPr/>
          <p:nvPr/>
        </p:nvSpPr>
        <p:spPr>
          <a:xfrm>
            <a:off x="4362996" y="4436813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>
                <a:solidFill>
                  <a:schemeClr val="tx1"/>
                </a:solidFill>
              </a:rPr>
              <a:t>1,2 млрд грн</a:t>
            </a:r>
          </a:p>
        </p:txBody>
      </p: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6BB157D5-A3FE-49A2-ABF9-347FA7CD8663}"/>
              </a:ext>
            </a:extLst>
          </p:cNvPr>
          <p:cNvSpPr/>
          <p:nvPr/>
        </p:nvSpPr>
        <p:spPr>
          <a:xfrm>
            <a:off x="4359415" y="5415075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15" name="Прямокутник: округлені кути 14">
            <a:extLst>
              <a:ext uri="{FF2B5EF4-FFF2-40B4-BE49-F238E27FC236}">
                <a16:creationId xmlns:a16="http://schemas.microsoft.com/office/drawing/2014/main" id="{ECC68571-4577-4998-946C-BCED99592E75}"/>
              </a:ext>
            </a:extLst>
          </p:cNvPr>
          <p:cNvSpPr/>
          <p:nvPr/>
        </p:nvSpPr>
        <p:spPr>
          <a:xfrm>
            <a:off x="4362996" y="3805315"/>
            <a:ext cx="1156940" cy="44135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кутник: округлені кути 15">
            <a:extLst>
              <a:ext uri="{FF2B5EF4-FFF2-40B4-BE49-F238E27FC236}">
                <a16:creationId xmlns:a16="http://schemas.microsoft.com/office/drawing/2014/main" id="{A1862BFE-0368-4959-8CCE-9AC234A312A5}"/>
              </a:ext>
            </a:extLst>
          </p:cNvPr>
          <p:cNvSpPr/>
          <p:nvPr/>
        </p:nvSpPr>
        <p:spPr>
          <a:xfrm>
            <a:off x="4376242" y="1099235"/>
            <a:ext cx="1156940" cy="441357"/>
          </a:xfrm>
          <a:prstGeom prst="roundRect">
            <a:avLst/>
          </a:prstGeom>
          <a:noFill/>
          <a:ln w="254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кутник: округлені кути 16">
            <a:extLst>
              <a:ext uri="{FF2B5EF4-FFF2-40B4-BE49-F238E27FC236}">
                <a16:creationId xmlns:a16="http://schemas.microsoft.com/office/drawing/2014/main" id="{3716A040-8973-4BCF-9A25-25A7F595BA32}"/>
              </a:ext>
            </a:extLst>
          </p:cNvPr>
          <p:cNvSpPr/>
          <p:nvPr/>
        </p:nvSpPr>
        <p:spPr>
          <a:xfrm>
            <a:off x="6081390" y="1916832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715</a:t>
            </a:r>
            <a:endParaRPr lang="uk-UA" sz="2400" dirty="0"/>
          </a:p>
        </p:txBody>
      </p:sp>
      <p:sp>
        <p:nvSpPr>
          <p:cNvPr id="18" name="Прямокутник: округлені кути 17">
            <a:extLst>
              <a:ext uri="{FF2B5EF4-FFF2-40B4-BE49-F238E27FC236}">
                <a16:creationId xmlns:a16="http://schemas.microsoft.com/office/drawing/2014/main" id="{3BFE3A71-1FB4-4091-BE93-5E02F393F003}"/>
              </a:ext>
            </a:extLst>
          </p:cNvPr>
          <p:cNvSpPr/>
          <p:nvPr/>
        </p:nvSpPr>
        <p:spPr>
          <a:xfrm>
            <a:off x="6081390" y="2895094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358</a:t>
            </a:r>
            <a:endParaRPr lang="uk-UA" dirty="0"/>
          </a:p>
        </p:txBody>
      </p:sp>
      <p:sp>
        <p:nvSpPr>
          <p:cNvPr id="19" name="Прямокутник: округлені кути 18">
            <a:extLst>
              <a:ext uri="{FF2B5EF4-FFF2-40B4-BE49-F238E27FC236}">
                <a16:creationId xmlns:a16="http://schemas.microsoft.com/office/drawing/2014/main" id="{8DF5ABB1-69AA-4E7F-9D47-20595B92DF3F}"/>
              </a:ext>
            </a:extLst>
          </p:cNvPr>
          <p:cNvSpPr/>
          <p:nvPr/>
        </p:nvSpPr>
        <p:spPr>
          <a:xfrm>
            <a:off x="6076578" y="4436813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>
                <a:solidFill>
                  <a:schemeClr val="tx1"/>
                </a:solidFill>
              </a:rPr>
              <a:t>3,8 млрд грн</a:t>
            </a:r>
          </a:p>
        </p:txBody>
      </p:sp>
      <p:sp>
        <p:nvSpPr>
          <p:cNvPr id="20" name="Прямокутник: округлені кути 19">
            <a:extLst>
              <a:ext uri="{FF2B5EF4-FFF2-40B4-BE49-F238E27FC236}">
                <a16:creationId xmlns:a16="http://schemas.microsoft.com/office/drawing/2014/main" id="{B60913A0-FB29-46E1-9B66-2D673D02A7AC}"/>
              </a:ext>
            </a:extLst>
          </p:cNvPr>
          <p:cNvSpPr/>
          <p:nvPr/>
        </p:nvSpPr>
        <p:spPr>
          <a:xfrm>
            <a:off x="6072997" y="5415075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tx1"/>
                </a:solidFill>
              </a:rPr>
              <a:t>24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1" name="Прямокутник: округлені кути 20">
            <a:extLst>
              <a:ext uri="{FF2B5EF4-FFF2-40B4-BE49-F238E27FC236}">
                <a16:creationId xmlns:a16="http://schemas.microsoft.com/office/drawing/2014/main" id="{E7BB4F2F-22AE-4A31-877F-DC64FC74B7A3}"/>
              </a:ext>
            </a:extLst>
          </p:cNvPr>
          <p:cNvSpPr/>
          <p:nvPr/>
        </p:nvSpPr>
        <p:spPr>
          <a:xfrm>
            <a:off x="6076578" y="3805315"/>
            <a:ext cx="1156940" cy="44135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рямокутник: округлені кути 21">
            <a:extLst>
              <a:ext uri="{FF2B5EF4-FFF2-40B4-BE49-F238E27FC236}">
                <a16:creationId xmlns:a16="http://schemas.microsoft.com/office/drawing/2014/main" id="{2F18769F-5CB7-4FFB-8DF3-4A48CAD18954}"/>
              </a:ext>
            </a:extLst>
          </p:cNvPr>
          <p:cNvSpPr/>
          <p:nvPr/>
        </p:nvSpPr>
        <p:spPr>
          <a:xfrm>
            <a:off x="6089824" y="1099235"/>
            <a:ext cx="1156940" cy="441357"/>
          </a:xfrm>
          <a:prstGeom prst="roundRect">
            <a:avLst/>
          </a:prstGeom>
          <a:noFill/>
          <a:ln w="254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кутник: округлені кути 22">
            <a:extLst>
              <a:ext uri="{FF2B5EF4-FFF2-40B4-BE49-F238E27FC236}">
                <a16:creationId xmlns:a16="http://schemas.microsoft.com/office/drawing/2014/main" id="{4C112B2B-0CCF-46F7-8471-CCF47D97D39D}"/>
              </a:ext>
            </a:extLst>
          </p:cNvPr>
          <p:cNvSpPr/>
          <p:nvPr/>
        </p:nvSpPr>
        <p:spPr>
          <a:xfrm>
            <a:off x="7794972" y="1916832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970</a:t>
            </a:r>
            <a:endParaRPr lang="uk-UA" sz="1600" dirty="0"/>
          </a:p>
        </p:txBody>
      </p:sp>
      <p:sp>
        <p:nvSpPr>
          <p:cNvPr id="24" name="Прямокутник: округлені кути 23">
            <a:extLst>
              <a:ext uri="{FF2B5EF4-FFF2-40B4-BE49-F238E27FC236}">
                <a16:creationId xmlns:a16="http://schemas.microsoft.com/office/drawing/2014/main" id="{57DCF775-9FDD-4C83-A752-03062B6AD7BF}"/>
              </a:ext>
            </a:extLst>
          </p:cNvPr>
          <p:cNvSpPr/>
          <p:nvPr/>
        </p:nvSpPr>
        <p:spPr>
          <a:xfrm>
            <a:off x="7794972" y="2895094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548</a:t>
            </a:r>
            <a:endParaRPr lang="uk-UA" dirty="0"/>
          </a:p>
        </p:txBody>
      </p:sp>
      <p:sp>
        <p:nvSpPr>
          <p:cNvPr id="25" name="Прямокутник: округлені кути 24">
            <a:extLst>
              <a:ext uri="{FF2B5EF4-FFF2-40B4-BE49-F238E27FC236}">
                <a16:creationId xmlns:a16="http://schemas.microsoft.com/office/drawing/2014/main" id="{9D9120EF-48D8-4842-80B1-1D4A82E35C39}"/>
              </a:ext>
            </a:extLst>
          </p:cNvPr>
          <p:cNvSpPr/>
          <p:nvPr/>
        </p:nvSpPr>
        <p:spPr>
          <a:xfrm>
            <a:off x="7790160" y="4436813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>
                <a:solidFill>
                  <a:schemeClr val="tx1"/>
                </a:solidFill>
              </a:rPr>
              <a:t>3,6 млрд грн</a:t>
            </a:r>
          </a:p>
        </p:txBody>
      </p:sp>
      <p:sp>
        <p:nvSpPr>
          <p:cNvPr id="26" name="Прямокутник: округлені кути 25">
            <a:extLst>
              <a:ext uri="{FF2B5EF4-FFF2-40B4-BE49-F238E27FC236}">
                <a16:creationId xmlns:a16="http://schemas.microsoft.com/office/drawing/2014/main" id="{43DEE47A-5B75-4AFC-B3A5-E3B2B63E0499}"/>
              </a:ext>
            </a:extLst>
          </p:cNvPr>
          <p:cNvSpPr/>
          <p:nvPr/>
        </p:nvSpPr>
        <p:spPr>
          <a:xfrm>
            <a:off x="7786579" y="5415075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tx1"/>
                </a:solidFill>
              </a:rPr>
              <a:t>24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7" name="Прямокутник: округлені кути 26">
            <a:extLst>
              <a:ext uri="{FF2B5EF4-FFF2-40B4-BE49-F238E27FC236}">
                <a16:creationId xmlns:a16="http://schemas.microsoft.com/office/drawing/2014/main" id="{51087FC3-B8FB-4CA9-9EF7-0872323F326E}"/>
              </a:ext>
            </a:extLst>
          </p:cNvPr>
          <p:cNvSpPr/>
          <p:nvPr/>
        </p:nvSpPr>
        <p:spPr>
          <a:xfrm>
            <a:off x="7790160" y="3805315"/>
            <a:ext cx="1156940" cy="44135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Прямокутник: округлені кути 27">
            <a:extLst>
              <a:ext uri="{FF2B5EF4-FFF2-40B4-BE49-F238E27FC236}">
                <a16:creationId xmlns:a16="http://schemas.microsoft.com/office/drawing/2014/main" id="{963E5714-2C6C-41FD-8FC3-2EA0EA35FC23}"/>
              </a:ext>
            </a:extLst>
          </p:cNvPr>
          <p:cNvSpPr/>
          <p:nvPr/>
        </p:nvSpPr>
        <p:spPr>
          <a:xfrm>
            <a:off x="7803406" y="1099235"/>
            <a:ext cx="1156940" cy="441357"/>
          </a:xfrm>
          <a:prstGeom prst="roundRect">
            <a:avLst/>
          </a:prstGeom>
          <a:noFill/>
          <a:ln w="254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Прямокутник: округлені кути 28">
            <a:extLst>
              <a:ext uri="{FF2B5EF4-FFF2-40B4-BE49-F238E27FC236}">
                <a16:creationId xmlns:a16="http://schemas.microsoft.com/office/drawing/2014/main" id="{F25EF191-6613-4DA6-AE44-0D05C68F161D}"/>
              </a:ext>
            </a:extLst>
          </p:cNvPr>
          <p:cNvSpPr/>
          <p:nvPr/>
        </p:nvSpPr>
        <p:spPr>
          <a:xfrm>
            <a:off x="9508554" y="1916832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415</a:t>
            </a:r>
            <a:endParaRPr lang="uk-UA" sz="2400" dirty="0"/>
          </a:p>
        </p:txBody>
      </p:sp>
      <p:sp>
        <p:nvSpPr>
          <p:cNvPr id="30" name="Прямокутник: округлені кути 29">
            <a:extLst>
              <a:ext uri="{FF2B5EF4-FFF2-40B4-BE49-F238E27FC236}">
                <a16:creationId xmlns:a16="http://schemas.microsoft.com/office/drawing/2014/main" id="{A99782FB-7D16-4DF3-9D8D-D1B5168220A3}"/>
              </a:ext>
            </a:extLst>
          </p:cNvPr>
          <p:cNvSpPr/>
          <p:nvPr/>
        </p:nvSpPr>
        <p:spPr>
          <a:xfrm>
            <a:off x="9508554" y="2895094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255</a:t>
            </a:r>
            <a:endParaRPr lang="uk-UA" dirty="0"/>
          </a:p>
        </p:txBody>
      </p:sp>
      <p:sp>
        <p:nvSpPr>
          <p:cNvPr id="31" name="Прямокутник: округлені кути 30">
            <a:extLst>
              <a:ext uri="{FF2B5EF4-FFF2-40B4-BE49-F238E27FC236}">
                <a16:creationId xmlns:a16="http://schemas.microsoft.com/office/drawing/2014/main" id="{AEA766BB-4F67-431E-8F2A-3009036B1140}"/>
              </a:ext>
            </a:extLst>
          </p:cNvPr>
          <p:cNvSpPr/>
          <p:nvPr/>
        </p:nvSpPr>
        <p:spPr>
          <a:xfrm>
            <a:off x="9503742" y="4436813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>
                <a:solidFill>
                  <a:schemeClr val="tx1"/>
                </a:solidFill>
              </a:rPr>
              <a:t>1,9 млрд грн</a:t>
            </a:r>
          </a:p>
        </p:txBody>
      </p:sp>
      <p:sp>
        <p:nvSpPr>
          <p:cNvPr id="32" name="Прямокутник: округлені кути 31">
            <a:extLst>
              <a:ext uri="{FF2B5EF4-FFF2-40B4-BE49-F238E27FC236}">
                <a16:creationId xmlns:a16="http://schemas.microsoft.com/office/drawing/2014/main" id="{548EAE89-2BAD-4564-8FEB-4B848F2EDFBC}"/>
              </a:ext>
            </a:extLst>
          </p:cNvPr>
          <p:cNvSpPr/>
          <p:nvPr/>
        </p:nvSpPr>
        <p:spPr>
          <a:xfrm>
            <a:off x="9500161" y="5415075"/>
            <a:ext cx="1152128" cy="72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tx1"/>
                </a:solidFill>
              </a:rPr>
              <a:t>27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3" name="Прямокутник: округлені кути 32">
            <a:extLst>
              <a:ext uri="{FF2B5EF4-FFF2-40B4-BE49-F238E27FC236}">
                <a16:creationId xmlns:a16="http://schemas.microsoft.com/office/drawing/2014/main" id="{A9B3D4FC-B40A-474E-A7EB-3CFFE2B50874}"/>
              </a:ext>
            </a:extLst>
          </p:cNvPr>
          <p:cNvSpPr/>
          <p:nvPr/>
        </p:nvSpPr>
        <p:spPr>
          <a:xfrm>
            <a:off x="9503742" y="3805315"/>
            <a:ext cx="1156940" cy="44135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рямокутник: округлені кути 33">
            <a:extLst>
              <a:ext uri="{FF2B5EF4-FFF2-40B4-BE49-F238E27FC236}">
                <a16:creationId xmlns:a16="http://schemas.microsoft.com/office/drawing/2014/main" id="{423DCB63-DFBE-46A7-8609-CCBF95328A8D}"/>
              </a:ext>
            </a:extLst>
          </p:cNvPr>
          <p:cNvSpPr/>
          <p:nvPr/>
        </p:nvSpPr>
        <p:spPr>
          <a:xfrm>
            <a:off x="9516988" y="1017373"/>
            <a:ext cx="1156940" cy="523220"/>
          </a:xfrm>
          <a:prstGeom prst="roundRect">
            <a:avLst/>
          </a:prstGeom>
          <a:noFill/>
          <a:ln w="254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Стрілка: вправо 34">
            <a:extLst>
              <a:ext uri="{FF2B5EF4-FFF2-40B4-BE49-F238E27FC236}">
                <a16:creationId xmlns:a16="http://schemas.microsoft.com/office/drawing/2014/main" id="{DBBAC73C-02FD-4F51-A001-40CD7BA44FBD}"/>
              </a:ext>
            </a:extLst>
          </p:cNvPr>
          <p:cNvSpPr/>
          <p:nvPr/>
        </p:nvSpPr>
        <p:spPr>
          <a:xfrm>
            <a:off x="3647728" y="2172208"/>
            <a:ext cx="573658" cy="216024"/>
          </a:xfrm>
          <a:prstGeom prst="rightArrow">
            <a:avLst/>
          </a:prstGeom>
          <a:gradFill>
            <a:gsLst>
              <a:gs pos="37000">
                <a:schemeClr val="accent6">
                  <a:lumMod val="40000"/>
                  <a:lumOff val="60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  <a:gs pos="69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Стрілка: вправо 36">
            <a:extLst>
              <a:ext uri="{FF2B5EF4-FFF2-40B4-BE49-F238E27FC236}">
                <a16:creationId xmlns:a16="http://schemas.microsoft.com/office/drawing/2014/main" id="{74CC0F73-0ADE-4E64-AEE7-E2288A09F2F7}"/>
              </a:ext>
            </a:extLst>
          </p:cNvPr>
          <p:cNvSpPr/>
          <p:nvPr/>
        </p:nvSpPr>
        <p:spPr>
          <a:xfrm>
            <a:off x="3647728" y="3906819"/>
            <a:ext cx="573658" cy="21602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Стрілка: вправо 39">
            <a:extLst>
              <a:ext uri="{FF2B5EF4-FFF2-40B4-BE49-F238E27FC236}">
                <a16:creationId xmlns:a16="http://schemas.microsoft.com/office/drawing/2014/main" id="{D266B4F0-79CD-48A2-970A-B2543C5E76AB}"/>
              </a:ext>
            </a:extLst>
          </p:cNvPr>
          <p:cNvSpPr/>
          <p:nvPr/>
        </p:nvSpPr>
        <p:spPr>
          <a:xfrm>
            <a:off x="3647728" y="3167962"/>
            <a:ext cx="573658" cy="216024"/>
          </a:xfrm>
          <a:prstGeom prst="rightArrow">
            <a:avLst/>
          </a:prstGeom>
          <a:gradFill>
            <a:gsLst>
              <a:gs pos="37000">
                <a:schemeClr val="accent6">
                  <a:lumMod val="40000"/>
                  <a:lumOff val="60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  <a:gs pos="69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Стрілка: вправо 40">
            <a:extLst>
              <a:ext uri="{FF2B5EF4-FFF2-40B4-BE49-F238E27FC236}">
                <a16:creationId xmlns:a16="http://schemas.microsoft.com/office/drawing/2014/main" id="{5E7F5709-BEDC-40F3-A77D-5FD94289FB5C}"/>
              </a:ext>
            </a:extLst>
          </p:cNvPr>
          <p:cNvSpPr/>
          <p:nvPr/>
        </p:nvSpPr>
        <p:spPr>
          <a:xfrm>
            <a:off x="3647728" y="4685792"/>
            <a:ext cx="573658" cy="216024"/>
          </a:xfrm>
          <a:prstGeom prst="rightArrow">
            <a:avLst/>
          </a:prstGeom>
          <a:gradFill>
            <a:gsLst>
              <a:gs pos="37000">
                <a:schemeClr val="accent6">
                  <a:lumMod val="40000"/>
                  <a:lumOff val="60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  <a:gs pos="69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Стрілка: вправо 41">
            <a:extLst>
              <a:ext uri="{FF2B5EF4-FFF2-40B4-BE49-F238E27FC236}">
                <a16:creationId xmlns:a16="http://schemas.microsoft.com/office/drawing/2014/main" id="{319DD36D-6CA7-4595-8D06-47F686D134CB}"/>
              </a:ext>
            </a:extLst>
          </p:cNvPr>
          <p:cNvSpPr/>
          <p:nvPr/>
        </p:nvSpPr>
        <p:spPr>
          <a:xfrm>
            <a:off x="3647728" y="5659165"/>
            <a:ext cx="573658" cy="216024"/>
          </a:xfrm>
          <a:prstGeom prst="rightArrow">
            <a:avLst/>
          </a:prstGeom>
          <a:gradFill>
            <a:gsLst>
              <a:gs pos="37000">
                <a:schemeClr val="accent6">
                  <a:lumMod val="40000"/>
                  <a:lumOff val="60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  <a:gs pos="69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6AD7929-EDC0-447B-BA54-6139DA07C587}"/>
              </a:ext>
            </a:extLst>
          </p:cNvPr>
          <p:cNvSpPr txBox="1"/>
          <p:nvPr/>
        </p:nvSpPr>
        <p:spPr>
          <a:xfrm>
            <a:off x="1495922" y="3841327"/>
            <a:ext cx="1637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C00000"/>
                </a:solidFill>
              </a:rPr>
              <a:t>Ефективність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A091A7E-7628-4A56-A3E0-F29D476E3718}"/>
              </a:ext>
            </a:extLst>
          </p:cNvPr>
          <p:cNvSpPr txBox="1"/>
          <p:nvPr/>
        </p:nvSpPr>
        <p:spPr>
          <a:xfrm>
            <a:off x="4422735" y="1127658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>
                <a:solidFill>
                  <a:schemeClr val="accent6">
                    <a:lumMod val="75000"/>
                  </a:schemeClr>
                </a:solidFill>
              </a:rPr>
              <a:t>2021 рік</a:t>
            </a:r>
          </a:p>
        </p:txBody>
      </p:sp>
      <p:sp>
        <p:nvSpPr>
          <p:cNvPr id="45" name="Стрілка: вправо 44">
            <a:extLst>
              <a:ext uri="{FF2B5EF4-FFF2-40B4-BE49-F238E27FC236}">
                <a16:creationId xmlns:a16="http://schemas.microsoft.com/office/drawing/2014/main" id="{99B44AC4-992F-48E7-AF68-2E9935A0D54D}"/>
              </a:ext>
            </a:extLst>
          </p:cNvPr>
          <p:cNvSpPr/>
          <p:nvPr/>
        </p:nvSpPr>
        <p:spPr>
          <a:xfrm>
            <a:off x="3647728" y="2168860"/>
            <a:ext cx="576064" cy="216024"/>
          </a:xfrm>
          <a:prstGeom prst="rightArrow">
            <a:avLst/>
          </a:prstGeom>
          <a:gradFill>
            <a:gsLst>
              <a:gs pos="37000">
                <a:schemeClr val="accent6">
                  <a:lumMod val="40000"/>
                  <a:lumOff val="60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  <a:gs pos="69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C450936-2FEC-4F29-B160-9F2286D23F94}"/>
              </a:ext>
            </a:extLst>
          </p:cNvPr>
          <p:cNvSpPr txBox="1"/>
          <p:nvPr/>
        </p:nvSpPr>
        <p:spPr>
          <a:xfrm>
            <a:off x="6107085" y="1120225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>
                <a:solidFill>
                  <a:schemeClr val="accent6">
                    <a:lumMod val="75000"/>
                  </a:schemeClr>
                </a:solidFill>
              </a:rPr>
              <a:t>2024 рік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B0ADA29-CFB4-4882-85AF-180B74E18778}"/>
              </a:ext>
            </a:extLst>
          </p:cNvPr>
          <p:cNvSpPr txBox="1"/>
          <p:nvPr/>
        </p:nvSpPr>
        <p:spPr>
          <a:xfrm>
            <a:off x="7820667" y="1120225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>
                <a:solidFill>
                  <a:schemeClr val="accent6">
                    <a:lumMod val="75000"/>
                  </a:schemeClr>
                </a:solidFill>
              </a:rPr>
              <a:t>2025 рік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AC3AE6E-CAD4-4DC5-9114-314BBFBB72CD}"/>
              </a:ext>
            </a:extLst>
          </p:cNvPr>
          <p:cNvSpPr txBox="1"/>
          <p:nvPr/>
        </p:nvSpPr>
        <p:spPr>
          <a:xfrm>
            <a:off x="9583138" y="1024214"/>
            <a:ext cx="1024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400" b="1" i="1" dirty="0">
                <a:solidFill>
                  <a:schemeClr val="accent6">
                    <a:lumMod val="75000"/>
                  </a:schemeClr>
                </a:solidFill>
              </a:rPr>
              <a:t>І півріччя</a:t>
            </a:r>
          </a:p>
          <a:p>
            <a:pPr algn="ctr"/>
            <a:r>
              <a:rPr lang="uk-UA" sz="1400" b="1" i="1" dirty="0">
                <a:solidFill>
                  <a:schemeClr val="accent6">
                    <a:lumMod val="75000"/>
                  </a:schemeClr>
                </a:solidFill>
              </a:rPr>
              <a:t>2026 рік</a:t>
            </a:r>
            <a:endParaRPr lang="uk-UA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967F1EB-3A91-4FC9-A961-F3C85E725B75}"/>
              </a:ext>
            </a:extLst>
          </p:cNvPr>
          <p:cNvSpPr txBox="1"/>
          <p:nvPr/>
        </p:nvSpPr>
        <p:spPr>
          <a:xfrm>
            <a:off x="4641544" y="383135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i="1" dirty="0">
                <a:solidFill>
                  <a:srgbClr val="C00000"/>
                </a:solidFill>
              </a:rPr>
              <a:t>27%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AD532FD-79EB-43E7-8C5C-FB1650B02194}"/>
              </a:ext>
            </a:extLst>
          </p:cNvPr>
          <p:cNvSpPr txBox="1"/>
          <p:nvPr/>
        </p:nvSpPr>
        <p:spPr>
          <a:xfrm>
            <a:off x="6325894" y="384132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i="1" dirty="0">
                <a:solidFill>
                  <a:srgbClr val="C00000"/>
                </a:solidFill>
              </a:rPr>
              <a:t>50%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F89599-1179-43BB-8BE8-C2272A01C8DA}"/>
              </a:ext>
            </a:extLst>
          </p:cNvPr>
          <p:cNvSpPr txBox="1"/>
          <p:nvPr/>
        </p:nvSpPr>
        <p:spPr>
          <a:xfrm>
            <a:off x="8058710" y="384165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i="1" dirty="0">
                <a:solidFill>
                  <a:srgbClr val="C00000"/>
                </a:solidFill>
              </a:rPr>
              <a:t>56%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6AA41CB-6264-4049-980D-88BBD14EF3A9}"/>
              </a:ext>
            </a:extLst>
          </p:cNvPr>
          <p:cNvSpPr txBox="1"/>
          <p:nvPr/>
        </p:nvSpPr>
        <p:spPr>
          <a:xfrm>
            <a:off x="9761452" y="382176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i="1" dirty="0">
                <a:solidFill>
                  <a:srgbClr val="C00000"/>
                </a:solidFill>
              </a:rPr>
              <a:t>61%</a:t>
            </a:r>
          </a:p>
        </p:txBody>
      </p:sp>
    </p:spTree>
    <p:extLst>
      <p:ext uri="{BB962C8B-B14F-4D97-AF65-F5344CB8AC3E}">
        <p14:creationId xmlns:p14="http://schemas.microsoft.com/office/powerpoint/2010/main" val="2838097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5071</TotalTime>
  <Words>447</Words>
  <Application>Microsoft Office PowerPoint</Application>
  <PresentationFormat>Широкий екран</PresentationFormat>
  <Paragraphs>41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20" baseType="lpstr">
      <vt:lpstr>Helvetica</vt:lpstr>
      <vt:lpstr>Times New Roman</vt:lpstr>
      <vt:lpstr>Arial Narrow</vt:lpstr>
      <vt:lpstr>Roboto</vt:lpstr>
      <vt:lpstr>Calibri</vt:lpstr>
      <vt:lpstr>Arial</vt:lpstr>
      <vt:lpstr>Office Theme</vt:lpstr>
      <vt:lpstr>ПОВНІ ПЕРЕВІРКИ ДЕКЛАРАЦІЙ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Трішки кейсів:</vt:lpstr>
      <vt:lpstr>Голова Білгород-Дністровської районної ради  Одеської області</vt:lpstr>
      <vt:lpstr>Заступник голови Одеської обласної державної адміністрації</vt:lpstr>
      <vt:lpstr>Дякую за увагу!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Місце для заголовку вашої презентації</dc:title>
  <dc:subject/>
  <dc:creator>Valeriia Radchenko</dc:creator>
  <cp:keywords/>
  <dc:description/>
  <cp:lastModifiedBy>Шевченко Олена Борисівна</cp:lastModifiedBy>
  <cp:revision>191</cp:revision>
  <cp:lastPrinted>2026-07-28T11:58:40Z</cp:lastPrinted>
  <dcterms:created xsi:type="dcterms:W3CDTF">2021-09-23T07:47:42Z</dcterms:created>
  <dcterms:modified xsi:type="dcterms:W3CDTF">2026-07-28T12:50:37Z</dcterms:modified>
  <cp:category/>
</cp:coreProperties>
</file>