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24" r:id="rId2"/>
    <p:sldId id="336" r:id="rId3"/>
    <p:sldId id="334" r:id="rId4"/>
    <p:sldId id="343" r:id="rId5"/>
    <p:sldId id="306" r:id="rId6"/>
    <p:sldId id="347" r:id="rId7"/>
    <p:sldId id="349" r:id="rId8"/>
    <p:sldId id="345" r:id="rId9"/>
    <p:sldId id="348" r:id="rId10"/>
    <p:sldId id="317" r:id="rId11"/>
    <p:sldId id="338" r:id="rId12"/>
    <p:sldId id="258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замовчуванням" id="{37EA1B8F-427A-45D4-9321-70D937223918}">
          <p14:sldIdLst>
            <p14:sldId id="324"/>
            <p14:sldId id="336"/>
            <p14:sldId id="334"/>
            <p14:sldId id="343"/>
            <p14:sldId id="306"/>
            <p14:sldId id="347"/>
            <p14:sldId id="349"/>
            <p14:sldId id="345"/>
            <p14:sldId id="348"/>
            <p14:sldId id="317"/>
            <p14:sldId id="338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A7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61" autoAdjust="0"/>
    <p:restoredTop sz="85053" autoAdjust="0"/>
  </p:normalViewPr>
  <p:slideViewPr>
    <p:cSldViewPr snapToGrid="0" showGuides="1">
      <p:cViewPr varScale="1">
        <p:scale>
          <a:sx n="138" d="100"/>
          <a:sy n="138" d="100"/>
        </p:scale>
        <p:origin x="1578" y="11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7" d="100"/>
          <a:sy n="57" d="100"/>
        </p:scale>
        <p:origin x="3259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B0F376EE-A23A-4165-BB83-D113624BCB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954C081-1A26-441A-8FA6-A013E6581C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49CCB-993B-4440-9CAA-723D33A700CD}" type="datetimeFigureOut">
              <a:rPr lang="ru-RU" smtClean="0">
                <a:latin typeface="Arial Narrow" panose="020B0606020202030204" pitchFamily="34" charset="0"/>
              </a:rPr>
              <a:t>27.07.2026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E1E70E0-CF38-4C8D-B12A-C66FE5F4F2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79751DB-A89A-4711-8383-1C291871F8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18412-3886-4B9B-B093-528F81CDF037}" type="slidenum">
              <a:rPr lang="ru-RU" smtClean="0">
                <a:latin typeface="Arial Narrow" panose="020B0606020202030204" pitchFamily="34" charset="0"/>
              </a:rPr>
              <a:t>‹№›</a:t>
            </a:fld>
            <a:endParaRPr lang="ru-R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57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 Narrow" panose="020B0606020202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 Narrow" panose="020B0606020202030204" pitchFamily="34" charset="0"/>
              </a:defRPr>
            </a:lvl1pPr>
          </a:lstStyle>
          <a:p>
            <a:fld id="{431BABE1-6314-47BD-804E-121763F7FF47}" type="datetimeFigureOut">
              <a:rPr lang="ru-RU" smtClean="0"/>
              <a:pPr/>
              <a:t>27.07.2026</a:t>
            </a:fld>
            <a:endParaRPr lang="ru-RU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 Narrow" panose="020B0606020202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 Narrow" panose="020B0606020202030204" pitchFamily="34" charset="0"/>
              </a:defRPr>
            </a:lvl1pPr>
          </a:lstStyle>
          <a:p>
            <a:fld id="{3AD87DAC-0C07-43B5-A2AA-5A1409E98591}" type="slidenum">
              <a:rPr lang="ru-RU" smtClean="0"/>
              <a:pPr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49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D87DAC-0C07-43B5-A2AA-5A1409E9859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691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клад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A6AB48-E6C1-488B-BE9E-BD919FF283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t="9220" r="2825" b="6718"/>
          <a:stretch/>
        </p:blipFill>
        <p:spPr>
          <a:xfrm>
            <a:off x="-22549" y="1"/>
            <a:ext cx="12225961" cy="6857999"/>
          </a:xfrm>
          <a:prstGeom prst="rect">
            <a:avLst/>
          </a:prstGeom>
        </p:spPr>
      </p:pic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B59736C0-C337-4CD9-A176-B590E50A2F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149" y="0"/>
            <a:ext cx="12192000" cy="6896576"/>
          </a:xfrm>
          <a:prstGeom prst="rect">
            <a:avLst/>
          </a:prstGeom>
        </p:spPr>
      </p:pic>
      <p:pic>
        <p:nvPicPr>
          <p:cNvPr id="6" name="Графіка 5">
            <a:extLst>
              <a:ext uri="{FF2B5EF4-FFF2-40B4-BE49-F238E27FC236}">
                <a16:creationId xmlns:a16="http://schemas.microsoft.com/office/drawing/2014/main" id="{6A8131BE-CEE0-4398-9764-F0EB57EFC4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9175" y="368300"/>
            <a:ext cx="3000375" cy="10191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0A45F9-85AF-4BE7-9368-30E1C21AB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176" y="2331322"/>
            <a:ext cx="6387782" cy="3149442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10" name="Підзаголовок 2">
            <a:extLst>
              <a:ext uri="{FF2B5EF4-FFF2-40B4-BE49-F238E27FC236}">
                <a16:creationId xmlns:a16="http://schemas.microsoft.com/office/drawing/2014/main" id="{AE67A69E-8A7D-4710-8E8F-CA4C6E4E8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9175" y="6112828"/>
            <a:ext cx="6387783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181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2 ряд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3" y="365125"/>
            <a:ext cx="10228959" cy="107759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43747EB6-57F5-4C07-A7CF-B367AF5A2376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9ECBA641-3301-42A3-BDF8-0D385BF85934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9" name="Місце для нижнього колонтитула 7">
            <a:extLst>
              <a:ext uri="{FF2B5EF4-FFF2-40B4-BE49-F238E27FC236}">
                <a16:creationId xmlns:a16="http://schemas.microsoft.com/office/drawing/2014/main" id="{8FD5737D-2656-4AE6-B7B6-A39F0823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338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2 ряд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3" y="365125"/>
            <a:ext cx="10228959" cy="48831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6" name="Місце для зображення 2">
            <a:extLst>
              <a:ext uri="{FF2B5EF4-FFF2-40B4-BE49-F238E27FC236}">
                <a16:creationId xmlns:a16="http://schemas.microsoft.com/office/drawing/2014/main" id="{B4A50FFC-FC17-4204-8AA3-CD5A75D50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26160" y="1262379"/>
            <a:ext cx="10228959" cy="447802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297B210D-54EC-434F-B687-2C92CF4709E5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A8D27DDA-F8D1-43A9-8532-7E20C3CB7B16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10" name="Місце для нижнього колонтитула 7">
            <a:extLst>
              <a:ext uri="{FF2B5EF4-FFF2-40B4-BE49-F238E27FC236}">
                <a16:creationId xmlns:a16="http://schemas.microsoft.com/office/drawing/2014/main" id="{9968DC01-B7FE-496C-BE12-49530A192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938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2 ря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4" y="365125"/>
            <a:ext cx="9801305" cy="1178139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1B5AF8CC-1CFD-481B-BAE6-A93A8AFE51E6}"/>
              </a:ext>
            </a:extLst>
          </p:cNvPr>
          <p:cNvGrpSpPr/>
          <p:nvPr userDrawn="1"/>
        </p:nvGrpSpPr>
        <p:grpSpPr>
          <a:xfrm>
            <a:off x="10820480" y="-10072"/>
            <a:ext cx="1383331" cy="6873439"/>
            <a:chOff x="10399699" y="-193640"/>
            <a:chExt cx="1356744" cy="7343124"/>
          </a:xfrm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B891F2B1-21BC-4588-8FDC-E57AF2ECE12F}"/>
                </a:ext>
              </a:extLst>
            </p:cNvPr>
            <p:cNvSpPr/>
            <p:nvPr userDrawn="1"/>
          </p:nvSpPr>
          <p:spPr>
            <a:xfrm>
              <a:off x="10951029" y="-182880"/>
              <a:ext cx="212912" cy="1258645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F48F31F5-0CC6-4EC5-8A9F-5392DB965CD4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2B294CED-02F6-4499-902B-BCFABEEB42D3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3" name="Прямокутник 12">
              <a:extLst>
                <a:ext uri="{FF2B5EF4-FFF2-40B4-BE49-F238E27FC236}">
                  <a16:creationId xmlns:a16="http://schemas.microsoft.com/office/drawing/2014/main" id="{4FCED851-9EFF-40D5-86E2-05CF57647BED}"/>
                </a:ext>
              </a:extLst>
            </p:cNvPr>
            <p:cNvSpPr/>
            <p:nvPr userDrawn="1"/>
          </p:nvSpPr>
          <p:spPr>
            <a:xfrm>
              <a:off x="10399699" y="6730384"/>
              <a:ext cx="212912" cy="41910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id="{22EB12E0-BBF7-4091-8EBD-4190B3581734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1A93E130-0122-4CF9-BF9E-26ED651D5966}"/>
                </a:ext>
              </a:extLst>
            </p:cNvPr>
            <p:cNvSpPr/>
            <p:nvPr userDrawn="1"/>
          </p:nvSpPr>
          <p:spPr>
            <a:xfrm>
              <a:off x="11543531" y="-193640"/>
              <a:ext cx="212912" cy="70866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Прямокутник 22">
              <a:extLst>
                <a:ext uri="{FF2B5EF4-FFF2-40B4-BE49-F238E27FC236}">
                  <a16:creationId xmlns:a16="http://schemas.microsoft.com/office/drawing/2014/main" id="{A4DC83AD-5092-4BBC-830A-6FF341A0D012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AA65467A-B8B4-45CE-AD4E-CBDD67AB9F47}"/>
                </a:ext>
              </a:extLst>
            </p:cNvPr>
            <p:cNvSpPr/>
            <p:nvPr userDrawn="1"/>
          </p:nvSpPr>
          <p:spPr>
            <a:xfrm>
              <a:off x="11547187" y="6256019"/>
              <a:ext cx="197672" cy="887731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20C3D40A-1A10-4717-B41D-163BDA35BCF5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2EBD6A9E-635D-4BC3-9D00-E04DC04BC64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BA598E53-6A5E-4BE9-9B3F-BD75F3599292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18" name="Місце для нижнього колонтитула 7">
            <a:extLst>
              <a:ext uri="{FF2B5EF4-FFF2-40B4-BE49-F238E27FC236}">
                <a16:creationId xmlns:a16="http://schemas.microsoft.com/office/drawing/2014/main" id="{B29B8720-EF54-424A-9DF8-AEF319FF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075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2 ря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4" y="365125"/>
            <a:ext cx="9801305" cy="1178139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1B5AF8CC-1CFD-481B-BAE6-A93A8AFE51E6}"/>
              </a:ext>
            </a:extLst>
          </p:cNvPr>
          <p:cNvGrpSpPr/>
          <p:nvPr userDrawn="1"/>
        </p:nvGrpSpPr>
        <p:grpSpPr>
          <a:xfrm>
            <a:off x="10820480" y="-10072"/>
            <a:ext cx="1383331" cy="6873439"/>
            <a:chOff x="10399699" y="-193640"/>
            <a:chExt cx="1356744" cy="7343124"/>
          </a:xfrm>
          <a:solidFill>
            <a:schemeClr val="bg1">
              <a:lumMod val="85000"/>
            </a:schemeClr>
          </a:solidFill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B891F2B1-21BC-4588-8FDC-E57AF2ECE12F}"/>
                </a:ext>
              </a:extLst>
            </p:cNvPr>
            <p:cNvSpPr/>
            <p:nvPr userDrawn="1"/>
          </p:nvSpPr>
          <p:spPr>
            <a:xfrm>
              <a:off x="10951029" y="-182880"/>
              <a:ext cx="212912" cy="12586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F48F31F5-0CC6-4EC5-8A9F-5392DB965CD4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2B294CED-02F6-4499-902B-BCFABEEB42D3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3" name="Прямокутник 12">
              <a:extLst>
                <a:ext uri="{FF2B5EF4-FFF2-40B4-BE49-F238E27FC236}">
                  <a16:creationId xmlns:a16="http://schemas.microsoft.com/office/drawing/2014/main" id="{4FCED851-9EFF-40D5-86E2-05CF57647BED}"/>
                </a:ext>
              </a:extLst>
            </p:cNvPr>
            <p:cNvSpPr/>
            <p:nvPr userDrawn="1"/>
          </p:nvSpPr>
          <p:spPr>
            <a:xfrm>
              <a:off x="10399699" y="6730384"/>
              <a:ext cx="212912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id="{22EB12E0-BBF7-4091-8EBD-4190B3581734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1A93E130-0122-4CF9-BF9E-26ED651D5966}"/>
                </a:ext>
              </a:extLst>
            </p:cNvPr>
            <p:cNvSpPr/>
            <p:nvPr userDrawn="1"/>
          </p:nvSpPr>
          <p:spPr>
            <a:xfrm>
              <a:off x="11543531" y="-193640"/>
              <a:ext cx="212912" cy="708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Прямокутник 22">
              <a:extLst>
                <a:ext uri="{FF2B5EF4-FFF2-40B4-BE49-F238E27FC236}">
                  <a16:creationId xmlns:a16="http://schemas.microsoft.com/office/drawing/2014/main" id="{A4DC83AD-5092-4BBC-830A-6FF341A0D012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AA65467A-B8B4-45CE-AD4E-CBDD67AB9F47}"/>
                </a:ext>
              </a:extLst>
            </p:cNvPr>
            <p:cNvSpPr/>
            <p:nvPr userDrawn="1"/>
          </p:nvSpPr>
          <p:spPr>
            <a:xfrm>
              <a:off x="11547187" y="6256019"/>
              <a:ext cx="197672" cy="8877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20C3D40A-1A10-4717-B41D-163BDA35BCF5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2EBD6A9E-635D-4BC3-9D00-E04DC04BC64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BA598E53-6A5E-4BE9-9B3F-BD75F3599292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18" name="Місце для нижнього колонтитула 7">
            <a:extLst>
              <a:ext uri="{FF2B5EF4-FFF2-40B4-BE49-F238E27FC236}">
                <a16:creationId xmlns:a16="http://schemas.microsoft.com/office/drawing/2014/main" id="{B29B8720-EF54-424A-9DF8-AEF319FF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314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рядок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4" y="304165"/>
            <a:ext cx="10228959" cy="58826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1B5AF8CC-1CFD-481B-BAE6-A93A8AFE51E6}"/>
              </a:ext>
            </a:extLst>
          </p:cNvPr>
          <p:cNvGrpSpPr/>
          <p:nvPr userDrawn="1"/>
        </p:nvGrpSpPr>
        <p:grpSpPr>
          <a:xfrm>
            <a:off x="10820480" y="-10072"/>
            <a:ext cx="1383331" cy="6873439"/>
            <a:chOff x="10399699" y="-193640"/>
            <a:chExt cx="1356744" cy="7343124"/>
          </a:xfrm>
          <a:solidFill>
            <a:schemeClr val="tx1"/>
          </a:solidFill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B891F2B1-21BC-4588-8FDC-E57AF2ECE12F}"/>
                </a:ext>
              </a:extLst>
            </p:cNvPr>
            <p:cNvSpPr/>
            <p:nvPr userDrawn="1"/>
          </p:nvSpPr>
          <p:spPr>
            <a:xfrm>
              <a:off x="10951029" y="-182880"/>
              <a:ext cx="212912" cy="12586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F48F31F5-0CC6-4EC5-8A9F-5392DB965CD4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2B294CED-02F6-4499-902B-BCFABEEB42D3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3" name="Прямокутник 12">
              <a:extLst>
                <a:ext uri="{FF2B5EF4-FFF2-40B4-BE49-F238E27FC236}">
                  <a16:creationId xmlns:a16="http://schemas.microsoft.com/office/drawing/2014/main" id="{4FCED851-9EFF-40D5-86E2-05CF57647BED}"/>
                </a:ext>
              </a:extLst>
            </p:cNvPr>
            <p:cNvSpPr/>
            <p:nvPr userDrawn="1"/>
          </p:nvSpPr>
          <p:spPr>
            <a:xfrm>
              <a:off x="10399699" y="6730384"/>
              <a:ext cx="212912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id="{22EB12E0-BBF7-4091-8EBD-4190B3581734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1A93E130-0122-4CF9-BF9E-26ED651D5966}"/>
                </a:ext>
              </a:extLst>
            </p:cNvPr>
            <p:cNvSpPr/>
            <p:nvPr userDrawn="1"/>
          </p:nvSpPr>
          <p:spPr>
            <a:xfrm>
              <a:off x="11543531" y="-193640"/>
              <a:ext cx="212912" cy="708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Прямокутник 22">
              <a:extLst>
                <a:ext uri="{FF2B5EF4-FFF2-40B4-BE49-F238E27FC236}">
                  <a16:creationId xmlns:a16="http://schemas.microsoft.com/office/drawing/2014/main" id="{A4DC83AD-5092-4BBC-830A-6FF341A0D012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AA65467A-B8B4-45CE-AD4E-CBDD67AB9F47}"/>
                </a:ext>
              </a:extLst>
            </p:cNvPr>
            <p:cNvSpPr/>
            <p:nvPr userDrawn="1"/>
          </p:nvSpPr>
          <p:spPr>
            <a:xfrm>
              <a:off x="11547187" y="6256019"/>
              <a:ext cx="197672" cy="8877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20C3D40A-1A10-4717-B41D-163BDA35BCF5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F802B13F-B92E-4093-94F5-716BD86E7EF8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27FDB0D5-D897-4E57-9AA7-E58BF6B938D2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26" name="Місце для нижнього колонтитула 7">
            <a:extLst>
              <a:ext uri="{FF2B5EF4-FFF2-40B4-BE49-F238E27FC236}">
                <a16:creationId xmlns:a16="http://schemas.microsoft.com/office/drawing/2014/main" id="{1AA3C52F-F52C-44A7-9E2C-D02B73C99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99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стовбець тексту та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1C387-B395-4B7E-88AD-18AF8E0D3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160" y="368300"/>
            <a:ext cx="3860799" cy="1587164"/>
          </a:xfrm>
        </p:spPr>
        <p:txBody>
          <a:bodyPr anchor="t">
            <a:normAutofit/>
          </a:bodyPr>
          <a:lstStyle>
            <a:lvl1pPr>
              <a:defRPr sz="3000"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F4D436B-7D4C-49D6-9C62-B531AF7F4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26160" y="2326510"/>
            <a:ext cx="3860799" cy="3542477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0317E7D7-E795-4759-8B19-E6845F18B6FF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13465363-BA89-45DC-AE65-4E34B9DF1200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10" name="Місце для нижнього колонтитула 7">
            <a:extLst>
              <a:ext uri="{FF2B5EF4-FFF2-40B4-BE49-F238E27FC236}">
                <a16:creationId xmlns:a16="http://schemas.microsoft.com/office/drawing/2014/main" id="{D162AF35-8BA9-43EE-BD76-DB3F08880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Місце для зображення 2">
            <a:extLst>
              <a:ext uri="{FF2B5EF4-FFF2-40B4-BE49-F238E27FC236}">
                <a16:creationId xmlns:a16="http://schemas.microsoft.com/office/drawing/2014/main" id="{74010303-6A79-4B7A-8BED-30F7ECD669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93360" y="368300"/>
            <a:ext cx="5950903" cy="550068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511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стовбець тексту та графіка жов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6D867-14E1-4463-B3A2-6F750ECB3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71157"/>
            <a:ext cx="6611037" cy="770573"/>
          </a:xfrm>
        </p:spPr>
        <p:txBody>
          <a:bodyPr>
            <a:normAutofit/>
          </a:bodyPr>
          <a:lstStyle>
            <a:lvl1pPr>
              <a:defRPr sz="3000" b="1" baseline="0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B7AB4376-2590-499D-9A3C-4AC25AB8BA03}"/>
              </a:ext>
            </a:extLst>
          </p:cNvPr>
          <p:cNvGrpSpPr/>
          <p:nvPr userDrawn="1"/>
        </p:nvGrpSpPr>
        <p:grpSpPr>
          <a:xfrm>
            <a:off x="8239760" y="-3"/>
            <a:ext cx="3616857" cy="6858003"/>
            <a:chOff x="8197515" y="8112"/>
            <a:chExt cx="3547342" cy="7162308"/>
          </a:xfrm>
          <a:solidFill>
            <a:srgbClr val="FFC000"/>
          </a:solidFill>
        </p:grpSpPr>
        <p:sp>
          <p:nvSpPr>
            <p:cNvPr id="37" name="Прямокутник 36">
              <a:extLst>
                <a:ext uri="{FF2B5EF4-FFF2-40B4-BE49-F238E27FC236}">
                  <a16:creationId xmlns:a16="http://schemas.microsoft.com/office/drawing/2014/main" id="{E2A09FE8-2072-4FDF-A660-D4D77EEF5258}"/>
                </a:ext>
              </a:extLst>
            </p:cNvPr>
            <p:cNvSpPr/>
            <p:nvPr userDrawn="1"/>
          </p:nvSpPr>
          <p:spPr>
            <a:xfrm>
              <a:off x="10951029" y="8114"/>
              <a:ext cx="212912" cy="1067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8" name="Прямокутник 37">
              <a:extLst>
                <a:ext uri="{FF2B5EF4-FFF2-40B4-BE49-F238E27FC236}">
                  <a16:creationId xmlns:a16="http://schemas.microsoft.com/office/drawing/2014/main" id="{683C34C1-190C-4712-9B1E-37E046D8095E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9" name="Прямокутник 38">
              <a:extLst>
                <a:ext uri="{FF2B5EF4-FFF2-40B4-BE49-F238E27FC236}">
                  <a16:creationId xmlns:a16="http://schemas.microsoft.com/office/drawing/2014/main" id="{FEEE2AC2-BECB-482C-B4F9-211E416888C6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0" name="Прямокутник 39">
              <a:extLst>
                <a:ext uri="{FF2B5EF4-FFF2-40B4-BE49-F238E27FC236}">
                  <a16:creationId xmlns:a16="http://schemas.microsoft.com/office/drawing/2014/main" id="{38785D20-C20C-4B03-8988-D30010C740A0}"/>
                </a:ext>
              </a:extLst>
            </p:cNvPr>
            <p:cNvSpPr/>
            <p:nvPr userDrawn="1"/>
          </p:nvSpPr>
          <p:spPr>
            <a:xfrm>
              <a:off x="10399699" y="8114"/>
              <a:ext cx="212912" cy="2281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1" name="Прямокутник 40">
              <a:extLst>
                <a:ext uri="{FF2B5EF4-FFF2-40B4-BE49-F238E27FC236}">
                  <a16:creationId xmlns:a16="http://schemas.microsoft.com/office/drawing/2014/main" id="{BBCC6CAE-2842-4C83-88A8-7A69D8FA740C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2" name="Прямокутник 41">
              <a:extLst>
                <a:ext uri="{FF2B5EF4-FFF2-40B4-BE49-F238E27FC236}">
                  <a16:creationId xmlns:a16="http://schemas.microsoft.com/office/drawing/2014/main" id="{A47A87B7-6B40-4FF6-8D5F-4420EB5A1863}"/>
                </a:ext>
              </a:extLst>
            </p:cNvPr>
            <p:cNvSpPr/>
            <p:nvPr userDrawn="1"/>
          </p:nvSpPr>
          <p:spPr>
            <a:xfrm>
              <a:off x="9863609" y="8113"/>
              <a:ext cx="212912" cy="70251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3" name="Прямокутник 42">
              <a:extLst>
                <a:ext uri="{FF2B5EF4-FFF2-40B4-BE49-F238E27FC236}">
                  <a16:creationId xmlns:a16="http://schemas.microsoft.com/office/drawing/2014/main" id="{5B91DA50-5336-4A88-8526-10F56BC6E9C9}"/>
                </a:ext>
              </a:extLst>
            </p:cNvPr>
            <p:cNvSpPr/>
            <p:nvPr userDrawn="1"/>
          </p:nvSpPr>
          <p:spPr>
            <a:xfrm>
              <a:off x="931227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4" name="Прямокутник 43">
              <a:extLst>
                <a:ext uri="{FF2B5EF4-FFF2-40B4-BE49-F238E27FC236}">
                  <a16:creationId xmlns:a16="http://schemas.microsoft.com/office/drawing/2014/main" id="{DCDF0D78-2ECF-4EC6-9BCD-FF2C3A6204DD}"/>
                </a:ext>
              </a:extLst>
            </p:cNvPr>
            <p:cNvSpPr/>
            <p:nvPr userDrawn="1"/>
          </p:nvSpPr>
          <p:spPr>
            <a:xfrm>
              <a:off x="9312279" y="79375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5" name="Прямокутник 44">
              <a:extLst>
                <a:ext uri="{FF2B5EF4-FFF2-40B4-BE49-F238E27FC236}">
                  <a16:creationId xmlns:a16="http://schemas.microsoft.com/office/drawing/2014/main" id="{C5CBA243-D27D-4D08-B972-53DA5B56BF1F}"/>
                </a:ext>
              </a:extLst>
            </p:cNvPr>
            <p:cNvSpPr/>
            <p:nvPr userDrawn="1"/>
          </p:nvSpPr>
          <p:spPr>
            <a:xfrm>
              <a:off x="9312279" y="8112"/>
              <a:ext cx="212912" cy="228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6" name="Прямокутник 45">
              <a:extLst>
                <a:ext uri="{FF2B5EF4-FFF2-40B4-BE49-F238E27FC236}">
                  <a16:creationId xmlns:a16="http://schemas.microsoft.com/office/drawing/2014/main" id="{F98570C3-2584-455C-A2B1-98091070E9F7}"/>
                </a:ext>
              </a:extLst>
            </p:cNvPr>
            <p:cNvSpPr/>
            <p:nvPr userDrawn="1"/>
          </p:nvSpPr>
          <p:spPr>
            <a:xfrm>
              <a:off x="8760949" y="8112"/>
              <a:ext cx="212912" cy="10676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39CC4547-FCA0-4977-8C15-9BD876262A2E}"/>
                </a:ext>
              </a:extLst>
            </p:cNvPr>
            <p:cNvSpPr/>
            <p:nvPr userDrawn="1"/>
          </p:nvSpPr>
          <p:spPr>
            <a:xfrm>
              <a:off x="876094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8" name="Прямокутник 47">
              <a:extLst>
                <a:ext uri="{FF2B5EF4-FFF2-40B4-BE49-F238E27FC236}">
                  <a16:creationId xmlns:a16="http://schemas.microsoft.com/office/drawing/2014/main" id="{1CA84CAE-0822-42CB-8F3F-33000BF9FF61}"/>
                </a:ext>
              </a:extLst>
            </p:cNvPr>
            <p:cNvSpPr/>
            <p:nvPr userDrawn="1"/>
          </p:nvSpPr>
          <p:spPr>
            <a:xfrm>
              <a:off x="876094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9" name="Прямокутник 48">
              <a:extLst>
                <a:ext uri="{FF2B5EF4-FFF2-40B4-BE49-F238E27FC236}">
                  <a16:creationId xmlns:a16="http://schemas.microsoft.com/office/drawing/2014/main" id="{9038FE25-2E32-4987-889C-991997FE0857}"/>
                </a:ext>
              </a:extLst>
            </p:cNvPr>
            <p:cNvSpPr/>
            <p:nvPr userDrawn="1"/>
          </p:nvSpPr>
          <p:spPr>
            <a:xfrm>
              <a:off x="11519841" y="8114"/>
              <a:ext cx="212912" cy="5176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0" name="Прямокутник 49">
              <a:extLst>
                <a:ext uri="{FF2B5EF4-FFF2-40B4-BE49-F238E27FC236}">
                  <a16:creationId xmlns:a16="http://schemas.microsoft.com/office/drawing/2014/main" id="{4FB53AA6-9A8D-4426-A23E-7FBE28CEC5DB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1" name="Прямокутник 50">
              <a:extLst>
                <a:ext uri="{FF2B5EF4-FFF2-40B4-BE49-F238E27FC236}">
                  <a16:creationId xmlns:a16="http://schemas.microsoft.com/office/drawing/2014/main" id="{E177E27D-08BE-4728-B658-9EAC6DDF49C0}"/>
                </a:ext>
              </a:extLst>
            </p:cNvPr>
            <p:cNvSpPr/>
            <p:nvPr userDrawn="1"/>
          </p:nvSpPr>
          <p:spPr>
            <a:xfrm>
              <a:off x="11535081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2" name="Прямокутник 51">
              <a:extLst>
                <a:ext uri="{FF2B5EF4-FFF2-40B4-BE49-F238E27FC236}">
                  <a16:creationId xmlns:a16="http://schemas.microsoft.com/office/drawing/2014/main" id="{25C064C4-6A23-4DA2-BABC-A4F6250EA96D}"/>
                </a:ext>
              </a:extLst>
            </p:cNvPr>
            <p:cNvSpPr/>
            <p:nvPr userDrawn="1"/>
          </p:nvSpPr>
          <p:spPr>
            <a:xfrm>
              <a:off x="8197515" y="8115"/>
              <a:ext cx="212912" cy="5176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3" name="Прямокутник 52">
              <a:extLst>
                <a:ext uri="{FF2B5EF4-FFF2-40B4-BE49-F238E27FC236}">
                  <a16:creationId xmlns:a16="http://schemas.microsoft.com/office/drawing/2014/main" id="{431553F5-7F81-487A-B8A0-FB2FCC9ABECD}"/>
                </a:ext>
              </a:extLst>
            </p:cNvPr>
            <p:cNvSpPr/>
            <p:nvPr userDrawn="1"/>
          </p:nvSpPr>
          <p:spPr>
            <a:xfrm>
              <a:off x="8224859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4" name="Прямокутник 53">
              <a:extLst>
                <a:ext uri="{FF2B5EF4-FFF2-40B4-BE49-F238E27FC236}">
                  <a16:creationId xmlns:a16="http://schemas.microsoft.com/office/drawing/2014/main" id="{510584A5-F064-4B42-8AF7-72CAC422BBBB}"/>
                </a:ext>
              </a:extLst>
            </p:cNvPr>
            <p:cNvSpPr/>
            <p:nvPr userDrawn="1"/>
          </p:nvSpPr>
          <p:spPr>
            <a:xfrm>
              <a:off x="8212755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5" name="Прямокутник 54">
              <a:extLst>
                <a:ext uri="{FF2B5EF4-FFF2-40B4-BE49-F238E27FC236}">
                  <a16:creationId xmlns:a16="http://schemas.microsoft.com/office/drawing/2014/main" id="{AD5C6E32-039A-41E7-809E-7E566162B81F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56" name="Місце для вмісту 2">
            <a:extLst>
              <a:ext uri="{FF2B5EF4-FFF2-40B4-BE49-F238E27FC236}">
                <a16:creationId xmlns:a16="http://schemas.microsoft.com/office/drawing/2014/main" id="{DAA4648F-BD5A-40C8-B5FF-636CFA6F7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715" y="1371600"/>
            <a:ext cx="6598497" cy="4558723"/>
          </a:xfrm>
        </p:spPr>
        <p:txBody>
          <a:bodyPr/>
          <a:lstStyle>
            <a:lvl1pPr>
              <a:defRPr sz="2400" baseline="0">
                <a:solidFill>
                  <a:schemeClr val="accent3"/>
                </a:solidFill>
              </a:defRPr>
            </a:lvl1pPr>
            <a:lvl2pPr>
              <a:defRPr baseline="0">
                <a:solidFill>
                  <a:schemeClr val="accent3"/>
                </a:solidFill>
              </a:defRPr>
            </a:lvl2pPr>
            <a:lvl3pPr>
              <a:defRPr baseline="0">
                <a:solidFill>
                  <a:schemeClr val="accent3"/>
                </a:solidFill>
              </a:defRPr>
            </a:lvl3pPr>
            <a:lvl4pPr>
              <a:defRPr baseline="0">
                <a:solidFill>
                  <a:schemeClr val="accent3"/>
                </a:solidFill>
              </a:defRPr>
            </a:lvl4pPr>
            <a:lvl5pPr>
              <a:defRPr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</p:txBody>
      </p: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CA2B4C23-F60C-4AB6-A989-02B8E586657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>
            <a:extLst>
              <a:ext uri="{FF2B5EF4-FFF2-40B4-BE49-F238E27FC236}">
                <a16:creationId xmlns:a16="http://schemas.microsoft.com/office/drawing/2014/main" id="{FEF88A8B-4E3A-47A2-A8B7-B383D54A061A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29" name="Місце для нижнього колонтитула 7">
            <a:extLst>
              <a:ext uri="{FF2B5EF4-FFF2-40B4-BE49-F238E27FC236}">
                <a16:creationId xmlns:a16="http://schemas.microsoft.com/office/drawing/2014/main" id="{3657BE2E-3883-4110-A49D-1D13A3234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744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стовбець тексту та графіка жов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6D867-14E1-4463-B3A2-6F750ECB3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71157"/>
            <a:ext cx="6611037" cy="770573"/>
          </a:xfrm>
        </p:spPr>
        <p:txBody>
          <a:bodyPr>
            <a:normAutofit/>
          </a:bodyPr>
          <a:lstStyle>
            <a:lvl1pPr>
              <a:defRPr sz="3000" b="1" baseline="0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B7AB4376-2590-499D-9A3C-4AC25AB8BA03}"/>
              </a:ext>
            </a:extLst>
          </p:cNvPr>
          <p:cNvGrpSpPr/>
          <p:nvPr userDrawn="1"/>
        </p:nvGrpSpPr>
        <p:grpSpPr>
          <a:xfrm>
            <a:off x="8239760" y="-3"/>
            <a:ext cx="3616857" cy="6858003"/>
            <a:chOff x="8197515" y="8112"/>
            <a:chExt cx="3547342" cy="7162308"/>
          </a:xfrm>
          <a:solidFill>
            <a:schemeClr val="bg1">
              <a:lumMod val="85000"/>
            </a:schemeClr>
          </a:solidFill>
        </p:grpSpPr>
        <p:sp>
          <p:nvSpPr>
            <p:cNvPr id="37" name="Прямокутник 36">
              <a:extLst>
                <a:ext uri="{FF2B5EF4-FFF2-40B4-BE49-F238E27FC236}">
                  <a16:creationId xmlns:a16="http://schemas.microsoft.com/office/drawing/2014/main" id="{E2A09FE8-2072-4FDF-A660-D4D77EEF5258}"/>
                </a:ext>
              </a:extLst>
            </p:cNvPr>
            <p:cNvSpPr/>
            <p:nvPr userDrawn="1"/>
          </p:nvSpPr>
          <p:spPr>
            <a:xfrm>
              <a:off x="10951029" y="8114"/>
              <a:ext cx="212912" cy="1067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8" name="Прямокутник 37">
              <a:extLst>
                <a:ext uri="{FF2B5EF4-FFF2-40B4-BE49-F238E27FC236}">
                  <a16:creationId xmlns:a16="http://schemas.microsoft.com/office/drawing/2014/main" id="{683C34C1-190C-4712-9B1E-37E046D8095E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9" name="Прямокутник 38">
              <a:extLst>
                <a:ext uri="{FF2B5EF4-FFF2-40B4-BE49-F238E27FC236}">
                  <a16:creationId xmlns:a16="http://schemas.microsoft.com/office/drawing/2014/main" id="{FEEE2AC2-BECB-482C-B4F9-211E416888C6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0" name="Прямокутник 39">
              <a:extLst>
                <a:ext uri="{FF2B5EF4-FFF2-40B4-BE49-F238E27FC236}">
                  <a16:creationId xmlns:a16="http://schemas.microsoft.com/office/drawing/2014/main" id="{38785D20-C20C-4B03-8988-D30010C740A0}"/>
                </a:ext>
              </a:extLst>
            </p:cNvPr>
            <p:cNvSpPr/>
            <p:nvPr userDrawn="1"/>
          </p:nvSpPr>
          <p:spPr>
            <a:xfrm>
              <a:off x="10399699" y="8114"/>
              <a:ext cx="212912" cy="2281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1" name="Прямокутник 40">
              <a:extLst>
                <a:ext uri="{FF2B5EF4-FFF2-40B4-BE49-F238E27FC236}">
                  <a16:creationId xmlns:a16="http://schemas.microsoft.com/office/drawing/2014/main" id="{BBCC6CAE-2842-4C83-88A8-7A69D8FA740C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2" name="Прямокутник 41">
              <a:extLst>
                <a:ext uri="{FF2B5EF4-FFF2-40B4-BE49-F238E27FC236}">
                  <a16:creationId xmlns:a16="http://schemas.microsoft.com/office/drawing/2014/main" id="{A47A87B7-6B40-4FF6-8D5F-4420EB5A1863}"/>
                </a:ext>
              </a:extLst>
            </p:cNvPr>
            <p:cNvSpPr/>
            <p:nvPr userDrawn="1"/>
          </p:nvSpPr>
          <p:spPr>
            <a:xfrm>
              <a:off x="9863609" y="8113"/>
              <a:ext cx="212912" cy="70251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3" name="Прямокутник 42">
              <a:extLst>
                <a:ext uri="{FF2B5EF4-FFF2-40B4-BE49-F238E27FC236}">
                  <a16:creationId xmlns:a16="http://schemas.microsoft.com/office/drawing/2014/main" id="{5B91DA50-5336-4A88-8526-10F56BC6E9C9}"/>
                </a:ext>
              </a:extLst>
            </p:cNvPr>
            <p:cNvSpPr/>
            <p:nvPr userDrawn="1"/>
          </p:nvSpPr>
          <p:spPr>
            <a:xfrm>
              <a:off x="931227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4" name="Прямокутник 43">
              <a:extLst>
                <a:ext uri="{FF2B5EF4-FFF2-40B4-BE49-F238E27FC236}">
                  <a16:creationId xmlns:a16="http://schemas.microsoft.com/office/drawing/2014/main" id="{DCDF0D78-2ECF-4EC6-9BCD-FF2C3A6204DD}"/>
                </a:ext>
              </a:extLst>
            </p:cNvPr>
            <p:cNvSpPr/>
            <p:nvPr userDrawn="1"/>
          </p:nvSpPr>
          <p:spPr>
            <a:xfrm>
              <a:off x="9312279" y="79375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5" name="Прямокутник 44">
              <a:extLst>
                <a:ext uri="{FF2B5EF4-FFF2-40B4-BE49-F238E27FC236}">
                  <a16:creationId xmlns:a16="http://schemas.microsoft.com/office/drawing/2014/main" id="{C5CBA243-D27D-4D08-B972-53DA5B56BF1F}"/>
                </a:ext>
              </a:extLst>
            </p:cNvPr>
            <p:cNvSpPr/>
            <p:nvPr userDrawn="1"/>
          </p:nvSpPr>
          <p:spPr>
            <a:xfrm>
              <a:off x="9312279" y="8112"/>
              <a:ext cx="212912" cy="228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6" name="Прямокутник 45">
              <a:extLst>
                <a:ext uri="{FF2B5EF4-FFF2-40B4-BE49-F238E27FC236}">
                  <a16:creationId xmlns:a16="http://schemas.microsoft.com/office/drawing/2014/main" id="{F98570C3-2584-455C-A2B1-98091070E9F7}"/>
                </a:ext>
              </a:extLst>
            </p:cNvPr>
            <p:cNvSpPr/>
            <p:nvPr userDrawn="1"/>
          </p:nvSpPr>
          <p:spPr>
            <a:xfrm>
              <a:off x="8760949" y="8112"/>
              <a:ext cx="212912" cy="10676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39CC4547-FCA0-4977-8C15-9BD876262A2E}"/>
                </a:ext>
              </a:extLst>
            </p:cNvPr>
            <p:cNvSpPr/>
            <p:nvPr userDrawn="1"/>
          </p:nvSpPr>
          <p:spPr>
            <a:xfrm>
              <a:off x="876094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8" name="Прямокутник 47">
              <a:extLst>
                <a:ext uri="{FF2B5EF4-FFF2-40B4-BE49-F238E27FC236}">
                  <a16:creationId xmlns:a16="http://schemas.microsoft.com/office/drawing/2014/main" id="{1CA84CAE-0822-42CB-8F3F-33000BF9FF61}"/>
                </a:ext>
              </a:extLst>
            </p:cNvPr>
            <p:cNvSpPr/>
            <p:nvPr userDrawn="1"/>
          </p:nvSpPr>
          <p:spPr>
            <a:xfrm>
              <a:off x="876094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9" name="Прямокутник 48">
              <a:extLst>
                <a:ext uri="{FF2B5EF4-FFF2-40B4-BE49-F238E27FC236}">
                  <a16:creationId xmlns:a16="http://schemas.microsoft.com/office/drawing/2014/main" id="{9038FE25-2E32-4987-889C-991997FE0857}"/>
                </a:ext>
              </a:extLst>
            </p:cNvPr>
            <p:cNvSpPr/>
            <p:nvPr userDrawn="1"/>
          </p:nvSpPr>
          <p:spPr>
            <a:xfrm>
              <a:off x="11519841" y="8114"/>
              <a:ext cx="212912" cy="5176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0" name="Прямокутник 49">
              <a:extLst>
                <a:ext uri="{FF2B5EF4-FFF2-40B4-BE49-F238E27FC236}">
                  <a16:creationId xmlns:a16="http://schemas.microsoft.com/office/drawing/2014/main" id="{4FB53AA6-9A8D-4426-A23E-7FBE28CEC5DB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1" name="Прямокутник 50">
              <a:extLst>
                <a:ext uri="{FF2B5EF4-FFF2-40B4-BE49-F238E27FC236}">
                  <a16:creationId xmlns:a16="http://schemas.microsoft.com/office/drawing/2014/main" id="{E177E27D-08BE-4728-B658-9EAC6DDF49C0}"/>
                </a:ext>
              </a:extLst>
            </p:cNvPr>
            <p:cNvSpPr/>
            <p:nvPr userDrawn="1"/>
          </p:nvSpPr>
          <p:spPr>
            <a:xfrm>
              <a:off x="11535081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2" name="Прямокутник 51">
              <a:extLst>
                <a:ext uri="{FF2B5EF4-FFF2-40B4-BE49-F238E27FC236}">
                  <a16:creationId xmlns:a16="http://schemas.microsoft.com/office/drawing/2014/main" id="{25C064C4-6A23-4DA2-BABC-A4F6250EA96D}"/>
                </a:ext>
              </a:extLst>
            </p:cNvPr>
            <p:cNvSpPr/>
            <p:nvPr userDrawn="1"/>
          </p:nvSpPr>
          <p:spPr>
            <a:xfrm>
              <a:off x="8197515" y="8115"/>
              <a:ext cx="212912" cy="5176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3" name="Прямокутник 52">
              <a:extLst>
                <a:ext uri="{FF2B5EF4-FFF2-40B4-BE49-F238E27FC236}">
                  <a16:creationId xmlns:a16="http://schemas.microsoft.com/office/drawing/2014/main" id="{431553F5-7F81-487A-B8A0-FB2FCC9ABECD}"/>
                </a:ext>
              </a:extLst>
            </p:cNvPr>
            <p:cNvSpPr/>
            <p:nvPr userDrawn="1"/>
          </p:nvSpPr>
          <p:spPr>
            <a:xfrm>
              <a:off x="8224859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4" name="Прямокутник 53">
              <a:extLst>
                <a:ext uri="{FF2B5EF4-FFF2-40B4-BE49-F238E27FC236}">
                  <a16:creationId xmlns:a16="http://schemas.microsoft.com/office/drawing/2014/main" id="{510584A5-F064-4B42-8AF7-72CAC422BBBB}"/>
                </a:ext>
              </a:extLst>
            </p:cNvPr>
            <p:cNvSpPr/>
            <p:nvPr userDrawn="1"/>
          </p:nvSpPr>
          <p:spPr>
            <a:xfrm>
              <a:off x="8212755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55" name="Прямокутник 54">
              <a:extLst>
                <a:ext uri="{FF2B5EF4-FFF2-40B4-BE49-F238E27FC236}">
                  <a16:creationId xmlns:a16="http://schemas.microsoft.com/office/drawing/2014/main" id="{AD5C6E32-039A-41E7-809E-7E566162B81F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56" name="Місце для вмісту 2">
            <a:extLst>
              <a:ext uri="{FF2B5EF4-FFF2-40B4-BE49-F238E27FC236}">
                <a16:creationId xmlns:a16="http://schemas.microsoft.com/office/drawing/2014/main" id="{DAA4648F-BD5A-40C8-B5FF-636CFA6F7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715" y="1371600"/>
            <a:ext cx="6598497" cy="4558723"/>
          </a:xfrm>
        </p:spPr>
        <p:txBody>
          <a:bodyPr/>
          <a:lstStyle>
            <a:lvl1pPr>
              <a:defRPr sz="2400" baseline="0">
                <a:solidFill>
                  <a:schemeClr val="accent3"/>
                </a:solidFill>
              </a:defRPr>
            </a:lvl1pPr>
            <a:lvl2pPr>
              <a:defRPr baseline="0">
                <a:solidFill>
                  <a:schemeClr val="accent3"/>
                </a:solidFill>
              </a:defRPr>
            </a:lvl2pPr>
            <a:lvl3pPr>
              <a:defRPr baseline="0">
                <a:solidFill>
                  <a:schemeClr val="accent3"/>
                </a:solidFill>
              </a:defRPr>
            </a:lvl3pPr>
            <a:lvl4pPr>
              <a:defRPr baseline="0">
                <a:solidFill>
                  <a:schemeClr val="accent3"/>
                </a:solidFill>
              </a:defRPr>
            </a:lvl4pPr>
            <a:lvl5pPr>
              <a:defRPr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</p:txBody>
      </p: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CA2B4C23-F60C-4AB6-A989-02B8E586657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>
            <a:extLst>
              <a:ext uri="{FF2B5EF4-FFF2-40B4-BE49-F238E27FC236}">
                <a16:creationId xmlns:a16="http://schemas.microsoft.com/office/drawing/2014/main" id="{FEF88A8B-4E3A-47A2-A8B7-B383D54A061A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29" name="Місце для нижнього колонтитула 7">
            <a:extLst>
              <a:ext uri="{FF2B5EF4-FFF2-40B4-BE49-F238E27FC236}">
                <a16:creationId xmlns:a16="http://schemas.microsoft.com/office/drawing/2014/main" id="{3657BE2E-3883-4110-A49D-1D13A3234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778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стовбець тексту та графіка си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921E5D8C-B674-4C04-A03E-6EB4ADBBFF01}"/>
              </a:ext>
            </a:extLst>
          </p:cNvPr>
          <p:cNvGrpSpPr/>
          <p:nvPr userDrawn="1"/>
        </p:nvGrpSpPr>
        <p:grpSpPr>
          <a:xfrm>
            <a:off x="8239760" y="-3"/>
            <a:ext cx="3616857" cy="6858003"/>
            <a:chOff x="8197515" y="8112"/>
            <a:chExt cx="3547342" cy="7162308"/>
          </a:xfrm>
          <a:solidFill>
            <a:srgbClr val="202A78"/>
          </a:solidFill>
        </p:grpSpPr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251FD7AF-A50A-49B1-9322-60368C9896AC}"/>
                </a:ext>
              </a:extLst>
            </p:cNvPr>
            <p:cNvSpPr/>
            <p:nvPr userDrawn="1"/>
          </p:nvSpPr>
          <p:spPr>
            <a:xfrm>
              <a:off x="10951029" y="8114"/>
              <a:ext cx="212912" cy="1067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9" name="Прямокутник 28">
              <a:extLst>
                <a:ext uri="{FF2B5EF4-FFF2-40B4-BE49-F238E27FC236}">
                  <a16:creationId xmlns:a16="http://schemas.microsoft.com/office/drawing/2014/main" id="{63FB1190-421C-4AA3-8892-065BEFB8BF6A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0" name="Прямокутник 29">
              <a:extLst>
                <a:ext uri="{FF2B5EF4-FFF2-40B4-BE49-F238E27FC236}">
                  <a16:creationId xmlns:a16="http://schemas.microsoft.com/office/drawing/2014/main" id="{D960D8AD-9E1B-4410-8DB7-7458FC90805E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1" name="Прямокутник 30">
              <a:extLst>
                <a:ext uri="{FF2B5EF4-FFF2-40B4-BE49-F238E27FC236}">
                  <a16:creationId xmlns:a16="http://schemas.microsoft.com/office/drawing/2014/main" id="{05746468-98C7-4576-8215-D4A3F4780AB9}"/>
                </a:ext>
              </a:extLst>
            </p:cNvPr>
            <p:cNvSpPr/>
            <p:nvPr userDrawn="1"/>
          </p:nvSpPr>
          <p:spPr>
            <a:xfrm>
              <a:off x="10399699" y="8114"/>
              <a:ext cx="212912" cy="2281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5" name="Прямокутник 34">
              <a:extLst>
                <a:ext uri="{FF2B5EF4-FFF2-40B4-BE49-F238E27FC236}">
                  <a16:creationId xmlns:a16="http://schemas.microsoft.com/office/drawing/2014/main" id="{649AA29A-367F-49D5-B187-33F2AFB73EFF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6" name="Прямокутник 35">
              <a:extLst>
                <a:ext uri="{FF2B5EF4-FFF2-40B4-BE49-F238E27FC236}">
                  <a16:creationId xmlns:a16="http://schemas.microsoft.com/office/drawing/2014/main" id="{5C097AF6-4655-43E2-914B-A7CE65FEDEA4}"/>
                </a:ext>
              </a:extLst>
            </p:cNvPr>
            <p:cNvSpPr/>
            <p:nvPr userDrawn="1"/>
          </p:nvSpPr>
          <p:spPr>
            <a:xfrm>
              <a:off x="9863609" y="8113"/>
              <a:ext cx="212912" cy="70251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7" name="Прямокутник 36">
              <a:extLst>
                <a:ext uri="{FF2B5EF4-FFF2-40B4-BE49-F238E27FC236}">
                  <a16:creationId xmlns:a16="http://schemas.microsoft.com/office/drawing/2014/main" id="{F783FCEB-D319-48EF-98ED-B25D1FEDB9D4}"/>
                </a:ext>
              </a:extLst>
            </p:cNvPr>
            <p:cNvSpPr/>
            <p:nvPr userDrawn="1"/>
          </p:nvSpPr>
          <p:spPr>
            <a:xfrm>
              <a:off x="931227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8" name="Прямокутник 37">
              <a:extLst>
                <a:ext uri="{FF2B5EF4-FFF2-40B4-BE49-F238E27FC236}">
                  <a16:creationId xmlns:a16="http://schemas.microsoft.com/office/drawing/2014/main" id="{5E144C82-75A3-4C73-AD18-1C0A814D6711}"/>
                </a:ext>
              </a:extLst>
            </p:cNvPr>
            <p:cNvSpPr/>
            <p:nvPr userDrawn="1"/>
          </p:nvSpPr>
          <p:spPr>
            <a:xfrm>
              <a:off x="9312279" y="79375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39" name="Прямокутник 38">
              <a:extLst>
                <a:ext uri="{FF2B5EF4-FFF2-40B4-BE49-F238E27FC236}">
                  <a16:creationId xmlns:a16="http://schemas.microsoft.com/office/drawing/2014/main" id="{13E57637-99CB-4BCA-84CD-CB879813B955}"/>
                </a:ext>
              </a:extLst>
            </p:cNvPr>
            <p:cNvSpPr/>
            <p:nvPr userDrawn="1"/>
          </p:nvSpPr>
          <p:spPr>
            <a:xfrm>
              <a:off x="9312279" y="8112"/>
              <a:ext cx="212912" cy="228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0" name="Прямокутник 39">
              <a:extLst>
                <a:ext uri="{FF2B5EF4-FFF2-40B4-BE49-F238E27FC236}">
                  <a16:creationId xmlns:a16="http://schemas.microsoft.com/office/drawing/2014/main" id="{32E80131-7956-4A86-AA28-744D4BF27C02}"/>
                </a:ext>
              </a:extLst>
            </p:cNvPr>
            <p:cNvSpPr/>
            <p:nvPr userDrawn="1"/>
          </p:nvSpPr>
          <p:spPr>
            <a:xfrm>
              <a:off x="8760949" y="8112"/>
              <a:ext cx="212912" cy="10676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1" name="Прямокутник 40">
              <a:extLst>
                <a:ext uri="{FF2B5EF4-FFF2-40B4-BE49-F238E27FC236}">
                  <a16:creationId xmlns:a16="http://schemas.microsoft.com/office/drawing/2014/main" id="{756D6CAB-48E2-404F-A41F-3C0A41E10422}"/>
                </a:ext>
              </a:extLst>
            </p:cNvPr>
            <p:cNvSpPr/>
            <p:nvPr userDrawn="1"/>
          </p:nvSpPr>
          <p:spPr>
            <a:xfrm>
              <a:off x="876094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2" name="Прямокутник 41">
              <a:extLst>
                <a:ext uri="{FF2B5EF4-FFF2-40B4-BE49-F238E27FC236}">
                  <a16:creationId xmlns:a16="http://schemas.microsoft.com/office/drawing/2014/main" id="{650B133D-19C2-4044-BF2D-69556FBB810D}"/>
                </a:ext>
              </a:extLst>
            </p:cNvPr>
            <p:cNvSpPr/>
            <p:nvPr userDrawn="1"/>
          </p:nvSpPr>
          <p:spPr>
            <a:xfrm>
              <a:off x="876094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3" name="Прямокутник 42">
              <a:extLst>
                <a:ext uri="{FF2B5EF4-FFF2-40B4-BE49-F238E27FC236}">
                  <a16:creationId xmlns:a16="http://schemas.microsoft.com/office/drawing/2014/main" id="{7E05D10F-7D7E-4110-9D6F-4EB0F6D8BB16}"/>
                </a:ext>
              </a:extLst>
            </p:cNvPr>
            <p:cNvSpPr/>
            <p:nvPr userDrawn="1"/>
          </p:nvSpPr>
          <p:spPr>
            <a:xfrm>
              <a:off x="11519841" y="8114"/>
              <a:ext cx="212912" cy="5176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4" name="Прямокутник 43">
              <a:extLst>
                <a:ext uri="{FF2B5EF4-FFF2-40B4-BE49-F238E27FC236}">
                  <a16:creationId xmlns:a16="http://schemas.microsoft.com/office/drawing/2014/main" id="{38F6A774-C065-4AAB-B3F0-233598BC40E2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5" name="Прямокутник 44">
              <a:extLst>
                <a:ext uri="{FF2B5EF4-FFF2-40B4-BE49-F238E27FC236}">
                  <a16:creationId xmlns:a16="http://schemas.microsoft.com/office/drawing/2014/main" id="{7C3CE64E-8977-480F-B814-5FC6465C1F8D}"/>
                </a:ext>
              </a:extLst>
            </p:cNvPr>
            <p:cNvSpPr/>
            <p:nvPr userDrawn="1"/>
          </p:nvSpPr>
          <p:spPr>
            <a:xfrm>
              <a:off x="11535081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6" name="Прямокутник 45">
              <a:extLst>
                <a:ext uri="{FF2B5EF4-FFF2-40B4-BE49-F238E27FC236}">
                  <a16:creationId xmlns:a16="http://schemas.microsoft.com/office/drawing/2014/main" id="{09F6C9C6-FC2E-4F50-AD27-2EAB01B94FD1}"/>
                </a:ext>
              </a:extLst>
            </p:cNvPr>
            <p:cNvSpPr/>
            <p:nvPr userDrawn="1"/>
          </p:nvSpPr>
          <p:spPr>
            <a:xfrm>
              <a:off x="8197515" y="8115"/>
              <a:ext cx="212912" cy="5176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94726C2F-D466-447D-B78F-8906B3F18650}"/>
                </a:ext>
              </a:extLst>
            </p:cNvPr>
            <p:cNvSpPr/>
            <p:nvPr userDrawn="1"/>
          </p:nvSpPr>
          <p:spPr>
            <a:xfrm>
              <a:off x="8224859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8" name="Прямокутник 47">
              <a:extLst>
                <a:ext uri="{FF2B5EF4-FFF2-40B4-BE49-F238E27FC236}">
                  <a16:creationId xmlns:a16="http://schemas.microsoft.com/office/drawing/2014/main" id="{F0EF9EAB-4BDA-4742-BEAA-AF278EF24805}"/>
                </a:ext>
              </a:extLst>
            </p:cNvPr>
            <p:cNvSpPr/>
            <p:nvPr userDrawn="1"/>
          </p:nvSpPr>
          <p:spPr>
            <a:xfrm>
              <a:off x="8212755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9" name="Прямокутник 48">
              <a:extLst>
                <a:ext uri="{FF2B5EF4-FFF2-40B4-BE49-F238E27FC236}">
                  <a16:creationId xmlns:a16="http://schemas.microsoft.com/office/drawing/2014/main" id="{2BA7F9C2-994C-4DE5-B465-763BBCBC99AA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50" name="Заголовок 1">
            <a:extLst>
              <a:ext uri="{FF2B5EF4-FFF2-40B4-BE49-F238E27FC236}">
                <a16:creationId xmlns:a16="http://schemas.microsoft.com/office/drawing/2014/main" id="{8816F74B-40CB-4A6E-801B-1AB19AC1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71157"/>
            <a:ext cx="6611037" cy="770573"/>
          </a:xfrm>
        </p:spPr>
        <p:txBody>
          <a:bodyPr>
            <a:normAutofit/>
          </a:bodyPr>
          <a:lstStyle>
            <a:lvl1pPr>
              <a:defRPr sz="3000" b="1" baseline="0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51" name="Місце для вмісту 2">
            <a:extLst>
              <a:ext uri="{FF2B5EF4-FFF2-40B4-BE49-F238E27FC236}">
                <a16:creationId xmlns:a16="http://schemas.microsoft.com/office/drawing/2014/main" id="{AC6A1846-A40F-482D-8C60-F0A04976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715" y="1371600"/>
            <a:ext cx="6598497" cy="4558723"/>
          </a:xfrm>
        </p:spPr>
        <p:txBody>
          <a:bodyPr/>
          <a:lstStyle>
            <a:lvl1pPr>
              <a:defRPr sz="2400" baseline="0">
                <a:solidFill>
                  <a:schemeClr val="accent3"/>
                </a:solidFill>
              </a:defRPr>
            </a:lvl1pPr>
            <a:lvl2pPr>
              <a:defRPr baseline="0">
                <a:solidFill>
                  <a:schemeClr val="accent3"/>
                </a:solidFill>
              </a:defRPr>
            </a:lvl2pPr>
            <a:lvl3pPr>
              <a:defRPr baseline="0">
                <a:solidFill>
                  <a:schemeClr val="accent3"/>
                </a:solidFill>
              </a:defRPr>
            </a:lvl3pPr>
            <a:lvl4pPr>
              <a:defRPr baseline="0">
                <a:solidFill>
                  <a:schemeClr val="accent3"/>
                </a:solidFill>
              </a:defRPr>
            </a:lvl4pPr>
            <a:lvl5pPr>
              <a:defRPr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</p:txBody>
      </p: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618F0453-4160-4617-886C-2FE2109C6FF2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>
            <a:extLst>
              <a:ext uri="{FF2B5EF4-FFF2-40B4-BE49-F238E27FC236}">
                <a16:creationId xmlns:a16="http://schemas.microsoft.com/office/drawing/2014/main" id="{2F650569-CC86-49F6-AC81-C415E9C30329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54" name="Місце для нижнього колонтитула 7">
            <a:extLst>
              <a:ext uri="{FF2B5EF4-FFF2-40B4-BE49-F238E27FC236}">
                <a16:creationId xmlns:a16="http://schemas.microsoft.com/office/drawing/2014/main" id="{40819E23-4D12-4BB4-A72D-420BBA4BA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0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_жов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AC1439E7-A6B8-4D5D-8697-2A7B318C65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A3B86-965F-4249-A2D7-F4DDA0315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480" y="1564641"/>
            <a:ext cx="7934960" cy="2565400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3EAB338-7819-4A1C-AA2F-BA54A3A6A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480" y="4427062"/>
            <a:ext cx="6522720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29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ий слайд_жов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Графіка 7">
            <a:extLst>
              <a:ext uri="{FF2B5EF4-FFF2-40B4-BE49-F238E27FC236}">
                <a16:creationId xmlns:a16="http://schemas.microsoft.com/office/drawing/2014/main" id="{1FD15DB8-B986-4D15-8549-54B0E9EC7D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A3B86-965F-4249-A2D7-F4DDA0315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480" y="1564641"/>
            <a:ext cx="7934960" cy="2565400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3EAB338-7819-4A1C-AA2F-BA54A3A6A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480" y="4427062"/>
            <a:ext cx="6522720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318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2EDF747E-2430-4BCE-A259-53259AAC7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A3B86-965F-4249-A2D7-F4DDA0315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6160" y="1564641"/>
            <a:ext cx="7934960" cy="2565400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3EAB338-7819-4A1C-AA2F-BA54A3A6A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6160" y="6111952"/>
            <a:ext cx="6522720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29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ст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42E284-AE30-42C2-8205-7D645EF1522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34560" y="1026161"/>
            <a:ext cx="6509702" cy="4770119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 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8CCF5-8636-4F86-9B91-35380261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256611"/>
            <a:ext cx="10225087" cy="465077"/>
          </a:xfrm>
        </p:spPr>
        <p:txBody>
          <a:bodyPr>
            <a:noAutofit/>
          </a:bodyPr>
          <a:lstStyle>
            <a:lvl1pPr>
              <a:defRPr sz="3000"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10" name="Місце для нижнього колонтитула 7">
            <a:extLst>
              <a:ext uri="{FF2B5EF4-FFF2-40B4-BE49-F238E27FC236}">
                <a16:creationId xmlns:a16="http://schemas.microsoft.com/office/drawing/2014/main" id="{2185B4F2-9AF4-4E61-BCA7-F36DF98F2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B6679B85-185F-4EB3-B893-E5684DDBA41E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463E97DE-1DF2-4217-8479-8D286959A950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12" name="Місце для зображення 2">
            <a:extLst>
              <a:ext uri="{FF2B5EF4-FFF2-40B4-BE49-F238E27FC236}">
                <a16:creationId xmlns:a16="http://schemas.microsoft.com/office/drawing/2014/main" id="{9B49A646-0D87-49BD-9E85-5DBE87DD11FF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1019174" y="1026161"/>
            <a:ext cx="3481705" cy="2397762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3" name="Місце для зображення 2">
            <a:extLst>
              <a:ext uri="{FF2B5EF4-FFF2-40B4-BE49-F238E27FC236}">
                <a16:creationId xmlns:a16="http://schemas.microsoft.com/office/drawing/2014/main" id="{2B142C01-234C-426E-AA84-5CCA6969691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019174" y="3728720"/>
            <a:ext cx="3481705" cy="206756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58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рядка 2 стовпця тек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FDD14-18C1-48D3-B58A-EE0BCEC0C7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5304" y="365125"/>
            <a:ext cx="10228958" cy="94551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46B1F1-FFD7-487D-AA24-B16A97FA73F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15304" y="1615441"/>
            <a:ext cx="5004496" cy="4023360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A5D8173-DBF6-46A8-ABA7-231C747EB29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615441"/>
            <a:ext cx="5072063" cy="4023360"/>
          </a:xfrm>
        </p:spPr>
        <p:txBody>
          <a:bodyPr/>
          <a:lstStyle>
            <a:lvl1pPr>
              <a:defRPr lang="uk-UA" sz="2400" kern="1200" baseline="0" dirty="0" smtClean="0">
                <a:solidFill>
                  <a:schemeClr val="accent3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71235CFF-59AD-4F69-8365-2F1FBD4189D9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4394F748-CAC2-41B0-A151-D16715405CED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13" name="Місце для нижнього колонтитула 7">
            <a:extLst>
              <a:ext uri="{FF2B5EF4-FFF2-40B4-BE49-F238E27FC236}">
                <a16:creationId xmlns:a16="http://schemas.microsoft.com/office/drawing/2014/main" id="{D587BCD4-AD33-41A8-BE15-D08C5A7A6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0543" y="6143539"/>
            <a:ext cx="10228959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785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2 рядка, текст та діаг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46B1F1-FFD7-487D-AA24-B16A97FA73F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15304" y="1615441"/>
            <a:ext cx="5004496" cy="4257039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13" name="Місце для нижнього колонтитула 7">
            <a:extLst>
              <a:ext uri="{FF2B5EF4-FFF2-40B4-BE49-F238E27FC236}">
                <a16:creationId xmlns:a16="http://schemas.microsoft.com/office/drawing/2014/main" id="{D587BCD4-AD33-41A8-BE15-D08C5A7A6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5303" y="6152683"/>
            <a:ext cx="10228959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Місце для діаграми 5">
            <a:extLst>
              <a:ext uri="{FF2B5EF4-FFF2-40B4-BE49-F238E27FC236}">
                <a16:creationId xmlns:a16="http://schemas.microsoft.com/office/drawing/2014/main" id="{9FEC5881-5744-4DFE-80D2-74E020F76E45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319263" y="1615441"/>
            <a:ext cx="4925000" cy="425704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ru-RU" dirty="0"/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C94EE398-25BD-4FB0-A5E8-ACE0F5AC0AF2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4D48FB40-7E9A-40D3-AE9F-DCE8F9E5EDE0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76B2928-2115-4F8C-8160-CD05976B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5304" y="365125"/>
            <a:ext cx="10228958" cy="94551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36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рядок 2 стовпця тек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9AEF7-91B7-4699-8F56-D1DF600F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4" y="375285"/>
            <a:ext cx="10228959" cy="52895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253AD24-5A5C-4C15-B906-6388A2A69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304" y="1192799"/>
            <a:ext cx="4978400" cy="62997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D3BBA4E-892E-4944-8545-D37BD25CE07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19176" y="2111337"/>
            <a:ext cx="4978400" cy="3823904"/>
          </a:xfrm>
        </p:spPr>
        <p:txBody>
          <a:bodyPr/>
          <a:lstStyle/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BA3D050-D42E-403D-AD73-693208DBF50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2111337"/>
            <a:ext cx="5072063" cy="3823904"/>
          </a:xfrm>
        </p:spPr>
        <p:txBody>
          <a:bodyPr/>
          <a:lstStyle/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10" name="Місце для тексту 2">
            <a:extLst>
              <a:ext uri="{FF2B5EF4-FFF2-40B4-BE49-F238E27FC236}">
                <a16:creationId xmlns:a16="http://schemas.microsoft.com/office/drawing/2014/main" id="{205910C8-5779-4C41-B052-981A537C038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172199" y="1192801"/>
            <a:ext cx="5072064" cy="62997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59853F54-3C34-4A0B-8337-8DBA40E75338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AD018530-BC76-43CF-ABAC-1FFE395E6E84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13" name="Місце для нижнього колонтитула 7">
            <a:extLst>
              <a:ext uri="{FF2B5EF4-FFF2-40B4-BE49-F238E27FC236}">
                <a16:creationId xmlns:a16="http://schemas.microsoft.com/office/drawing/2014/main" id="{0D18C4DA-ECEF-45F2-ADA0-AD61B9496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5011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ряд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3" y="365125"/>
            <a:ext cx="10228959" cy="43751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2590A136-DEF7-4973-A349-5F4301A8436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9071DB45-618C-4032-929D-44EB9B7914AB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arrow" panose="020B0606020202030204" pitchFamily="34" charset="0"/>
            </a:endParaRPr>
          </a:p>
        </p:txBody>
      </p:sp>
      <p:sp>
        <p:nvSpPr>
          <p:cNvPr id="9" name="Місце для нижнього колонтитула 7">
            <a:extLst>
              <a:ext uri="{FF2B5EF4-FFF2-40B4-BE49-F238E27FC236}">
                <a16:creationId xmlns:a16="http://schemas.microsoft.com/office/drawing/2014/main" id="{7278C1DD-16AA-44B2-B50E-B3F0FCAFA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89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86BCE63-1B6B-4555-8A8C-9ADD70BD2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65125"/>
            <a:ext cx="10225088" cy="7727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D90B927-4CFF-48E7-826F-9F255C12E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9175" y="1432560"/>
            <a:ext cx="10225088" cy="4493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  <a:endParaRPr lang="ru-RU" dirty="0"/>
          </a:p>
        </p:txBody>
      </p:sp>
      <p:sp>
        <p:nvSpPr>
          <p:cNvPr id="10" name="Місце для нижнього колонтитула 7">
            <a:extLst>
              <a:ext uri="{FF2B5EF4-FFF2-40B4-BE49-F238E27FC236}">
                <a16:creationId xmlns:a16="http://schemas.microsoft.com/office/drawing/2014/main" id="{46F14357-E6CF-44D1-8994-592C9C1BA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9173" y="6077764"/>
            <a:ext cx="10225089" cy="515371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34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8" r:id="rId2"/>
    <p:sldLayoutId id="2147483668" r:id="rId3"/>
    <p:sldLayoutId id="2147483649" r:id="rId4"/>
    <p:sldLayoutId id="2147483650" r:id="rId5"/>
    <p:sldLayoutId id="2147483652" r:id="rId6"/>
    <p:sldLayoutId id="2147483665" r:id="rId7"/>
    <p:sldLayoutId id="2147483653" r:id="rId8"/>
    <p:sldLayoutId id="2147483655" r:id="rId9"/>
    <p:sldLayoutId id="2147483662" r:id="rId10"/>
    <p:sldLayoutId id="2147483664" r:id="rId11"/>
    <p:sldLayoutId id="2147483660" r:id="rId12"/>
    <p:sldLayoutId id="2147483666" r:id="rId13"/>
    <p:sldLayoutId id="2147483661" r:id="rId14"/>
    <p:sldLayoutId id="2147483657" r:id="rId15"/>
    <p:sldLayoutId id="2147483654" r:id="rId16"/>
    <p:sldLayoutId id="2147483667" r:id="rId17"/>
    <p:sldLayoutId id="2147483659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baseline="0">
          <a:solidFill>
            <a:srgbClr val="202A78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600" kern="1200" baseline="0">
          <a:solidFill>
            <a:schemeClr val="accent3"/>
          </a:solidFill>
          <a:latin typeface="Arial Narrow" panose="020B060602020203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 baseline="0">
          <a:solidFill>
            <a:schemeClr val="accent3"/>
          </a:solidFill>
          <a:latin typeface="Arial Narrow" panose="020B060602020203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kern="1200" baseline="0">
          <a:solidFill>
            <a:schemeClr val="bg1">
              <a:lumMod val="50000"/>
            </a:schemeClr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642">
          <p15:clr>
            <a:srgbClr val="F26B43"/>
          </p15:clr>
        </p15:guide>
        <p15:guide id="3" pos="7083">
          <p15:clr>
            <a:srgbClr val="F26B43"/>
          </p15:clr>
        </p15:guide>
        <p15:guide id="4" orient="horz" pos="40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7">
            <a:extLst>
              <a:ext uri="{FF2B5EF4-FFF2-40B4-BE49-F238E27FC236}">
                <a16:creationId xmlns:a16="http://schemas.microsoft.com/office/drawing/2014/main" id="{6C859BDC-8797-4A13-9BF0-A51949B06D64}"/>
              </a:ext>
            </a:extLst>
          </p:cNvPr>
          <p:cNvSpPr txBox="1">
            <a:spLocks/>
          </p:cNvSpPr>
          <p:nvPr/>
        </p:nvSpPr>
        <p:spPr>
          <a:xfrm>
            <a:off x="745481" y="5305269"/>
            <a:ext cx="4486086" cy="82570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 baseline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 baseline="0">
                <a:solidFill>
                  <a:schemeClr val="accent3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 baseline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Леся ЛЕСИК</a:t>
            </a:r>
            <a:endParaRPr lang="ru-RU" dirty="0"/>
          </a:p>
          <a:p>
            <a:r>
              <a:rPr lang="uk-UA" dirty="0"/>
              <a:t>Заступник керівника відділу проведення моніторингу способу життя</a:t>
            </a:r>
            <a:endParaRPr lang="ru-RU" dirty="0"/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F2C849CB-B336-43C7-88DE-B8C61DF0D3CC}"/>
              </a:ext>
            </a:extLst>
          </p:cNvPr>
          <p:cNvSpPr txBox="1">
            <a:spLocks/>
          </p:cNvSpPr>
          <p:nvPr/>
        </p:nvSpPr>
        <p:spPr>
          <a:xfrm>
            <a:off x="745481" y="1182787"/>
            <a:ext cx="9076622" cy="3469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+mj-lt"/>
              </a:rPr>
              <a:t>Моніторинг способу життя декларантів, встановлення порушень та їх наслідки. Цивільна конфіскація, докази</a:t>
            </a:r>
            <a:endParaRPr lang="ru-RU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2073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DE95F-AE9C-4274-BC3C-9A11DF66A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Практичний кейс</a:t>
            </a:r>
            <a:r>
              <a:rPr lang="en-US" dirty="0"/>
              <a:t> </a:t>
            </a:r>
            <a:r>
              <a:rPr lang="uk-UA" dirty="0"/>
              <a:t>5</a:t>
            </a:r>
            <a:br>
              <a:rPr lang="uk-UA" dirty="0"/>
            </a:b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C28BDC-A64B-4230-891E-15DF64EAB2E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77" y="1160207"/>
            <a:ext cx="4724400" cy="2997451"/>
          </a:xfrm>
          <a:prstGeom prst="rect">
            <a:avLst/>
          </a:prstGeom>
        </p:spPr>
      </p:pic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46691BDC-CEE8-4E62-8CF8-8D0170957E60}"/>
              </a:ext>
            </a:extLst>
          </p:cNvPr>
          <p:cNvSpPr txBox="1">
            <a:spLocks/>
          </p:cNvSpPr>
          <p:nvPr/>
        </p:nvSpPr>
        <p:spPr>
          <a:xfrm>
            <a:off x="5574890" y="1134319"/>
            <a:ext cx="6056671" cy="30233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1800" b="0" dirty="0"/>
              <a:t>Родич керівника відділу боротьби з корупцією одного з правоохоронних органів придбав автомобіль VOLKSWAGEN TOUAREG, 202</a:t>
            </a:r>
            <a:r>
              <a:rPr lang="en-US" sz="1800" b="0" dirty="0"/>
              <a:t>3</a:t>
            </a:r>
            <a:r>
              <a:rPr lang="uk-UA" sz="1800" b="0" dirty="0"/>
              <a:t> року випуску, вартістю понад </a:t>
            </a:r>
            <a:br>
              <a:rPr lang="uk-UA" sz="1800" b="0" dirty="0"/>
            </a:br>
            <a:r>
              <a:rPr lang="uk-UA" sz="1800" b="0" dirty="0"/>
              <a:t>3 000 000 грн. При цьому, дохід близької особи суб’єкта декларування за все життя склав трохи більше 1 000 000 грн.</a:t>
            </a:r>
          </a:p>
          <a:p>
            <a:endParaRPr lang="uk-UA" sz="1800" b="0" dirty="0"/>
          </a:p>
          <a:p>
            <a:r>
              <a:rPr lang="uk-UA" sz="1800" b="0" dirty="0"/>
              <a:t>За інформацією громадських активістів вказаним автомобілем користується суб’єкт декларування.</a:t>
            </a:r>
          </a:p>
          <a:p>
            <a:endParaRPr lang="uk-UA" sz="1800" b="0" dirty="0"/>
          </a:p>
          <a:p>
            <a:r>
              <a:rPr lang="uk-UA" sz="1800" b="0" dirty="0"/>
              <a:t>У жодній з поданих декларацій суб’єктом декларування інформація про вказаний автомобіль відсутня.</a:t>
            </a:r>
            <a:endParaRPr lang="en-US" sz="1800" b="0" dirty="0"/>
          </a:p>
          <a:p>
            <a:endParaRPr lang="en-US" sz="1800" b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CA49B9D-E631-4529-B779-113AB895A645}"/>
              </a:ext>
            </a:extLst>
          </p:cNvPr>
          <p:cNvSpPr txBox="1">
            <a:spLocks/>
          </p:cNvSpPr>
          <p:nvPr/>
        </p:nvSpPr>
        <p:spPr>
          <a:xfrm>
            <a:off x="358877" y="4809317"/>
            <a:ext cx="3334842" cy="43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6200" i="1" dirty="0"/>
              <a:t>Завдання</a:t>
            </a:r>
            <a:br>
              <a:rPr lang="uk-UA" dirty="0"/>
            </a:br>
            <a:endParaRPr lang="uk-UA" dirty="0"/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9635D4DC-3104-40B9-A9B8-2D0B96733AB1}"/>
              </a:ext>
            </a:extLst>
          </p:cNvPr>
          <p:cNvSpPr txBox="1">
            <a:spLocks/>
          </p:cNvSpPr>
          <p:nvPr/>
        </p:nvSpPr>
        <p:spPr>
          <a:xfrm>
            <a:off x="358877" y="5123918"/>
            <a:ext cx="8411496" cy="7360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just"/>
            <a:r>
              <a:rPr lang="uk-UA" sz="1800" b="0" dirty="0"/>
              <a:t>За допомогою яких інструментів та які заходи необхідно вжити, щоб встановити факт користування (розпорядження) вказаним автомобілем </a:t>
            </a:r>
            <a:r>
              <a:rPr lang="uk-UA" sz="1800" b="0"/>
              <a:t>суб’єктом декларування?</a:t>
            </a:r>
            <a:endParaRPr lang="uk-UA" sz="1800" b="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2FF191-E7E5-4689-86C0-33A2723A9AA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161" y="4489338"/>
            <a:ext cx="1431648" cy="19088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26FC70-FFA6-43FC-8F5C-1729C902D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2" y="997999"/>
            <a:ext cx="5178175" cy="325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15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29A74-1B11-4239-8AA5-2E5E1FC5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Результати проведених МСЖ за 2023 – 2025 роки</a:t>
            </a:r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AF320274-116F-487D-895C-2D8C7199341B}"/>
              </a:ext>
            </a:extLst>
          </p:cNvPr>
          <p:cNvGraphicFramePr>
            <a:graphicFrameLocks noGrp="1"/>
          </p:cNvGraphicFramePr>
          <p:nvPr/>
        </p:nvGraphicFramePr>
        <p:xfrm>
          <a:off x="358588" y="1192306"/>
          <a:ext cx="11492754" cy="55459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9844">
                  <a:extLst>
                    <a:ext uri="{9D8B030D-6E8A-4147-A177-3AD203B41FA5}">
                      <a16:colId xmlns:a16="http://schemas.microsoft.com/office/drawing/2014/main" val="3216134339"/>
                    </a:ext>
                  </a:extLst>
                </a:gridCol>
                <a:gridCol w="932507">
                  <a:extLst>
                    <a:ext uri="{9D8B030D-6E8A-4147-A177-3AD203B41FA5}">
                      <a16:colId xmlns:a16="http://schemas.microsoft.com/office/drawing/2014/main" val="2864084000"/>
                    </a:ext>
                  </a:extLst>
                </a:gridCol>
                <a:gridCol w="1013988">
                  <a:extLst>
                    <a:ext uri="{9D8B030D-6E8A-4147-A177-3AD203B41FA5}">
                      <a16:colId xmlns:a16="http://schemas.microsoft.com/office/drawing/2014/main" val="684583301"/>
                    </a:ext>
                  </a:extLst>
                </a:gridCol>
                <a:gridCol w="787651">
                  <a:extLst>
                    <a:ext uri="{9D8B030D-6E8A-4147-A177-3AD203B41FA5}">
                      <a16:colId xmlns:a16="http://schemas.microsoft.com/office/drawing/2014/main" val="353056955"/>
                    </a:ext>
                  </a:extLst>
                </a:gridCol>
                <a:gridCol w="697117">
                  <a:extLst>
                    <a:ext uri="{9D8B030D-6E8A-4147-A177-3AD203B41FA5}">
                      <a16:colId xmlns:a16="http://schemas.microsoft.com/office/drawing/2014/main" val="521571819"/>
                    </a:ext>
                  </a:extLst>
                </a:gridCol>
                <a:gridCol w="785530">
                  <a:extLst>
                    <a:ext uri="{9D8B030D-6E8A-4147-A177-3AD203B41FA5}">
                      <a16:colId xmlns:a16="http://schemas.microsoft.com/office/drawing/2014/main" val="4004953846"/>
                    </a:ext>
                  </a:extLst>
                </a:gridCol>
                <a:gridCol w="629740">
                  <a:extLst>
                    <a:ext uri="{9D8B030D-6E8A-4147-A177-3AD203B41FA5}">
                      <a16:colId xmlns:a16="http://schemas.microsoft.com/office/drawing/2014/main" val="1280404833"/>
                    </a:ext>
                  </a:extLst>
                </a:gridCol>
                <a:gridCol w="629740">
                  <a:extLst>
                    <a:ext uri="{9D8B030D-6E8A-4147-A177-3AD203B41FA5}">
                      <a16:colId xmlns:a16="http://schemas.microsoft.com/office/drawing/2014/main" val="3841601702"/>
                    </a:ext>
                  </a:extLst>
                </a:gridCol>
                <a:gridCol w="629740">
                  <a:extLst>
                    <a:ext uri="{9D8B030D-6E8A-4147-A177-3AD203B41FA5}">
                      <a16:colId xmlns:a16="http://schemas.microsoft.com/office/drawing/2014/main" val="1526214434"/>
                    </a:ext>
                  </a:extLst>
                </a:gridCol>
                <a:gridCol w="629740">
                  <a:extLst>
                    <a:ext uri="{9D8B030D-6E8A-4147-A177-3AD203B41FA5}">
                      <a16:colId xmlns:a16="http://schemas.microsoft.com/office/drawing/2014/main" val="1454465772"/>
                    </a:ext>
                  </a:extLst>
                </a:gridCol>
                <a:gridCol w="629740">
                  <a:extLst>
                    <a:ext uri="{9D8B030D-6E8A-4147-A177-3AD203B41FA5}">
                      <a16:colId xmlns:a16="http://schemas.microsoft.com/office/drawing/2014/main" val="1699415165"/>
                    </a:ext>
                  </a:extLst>
                </a:gridCol>
                <a:gridCol w="629740">
                  <a:extLst>
                    <a:ext uri="{9D8B030D-6E8A-4147-A177-3AD203B41FA5}">
                      <a16:colId xmlns:a16="http://schemas.microsoft.com/office/drawing/2014/main" val="1328271101"/>
                    </a:ext>
                  </a:extLst>
                </a:gridCol>
                <a:gridCol w="629740">
                  <a:extLst>
                    <a:ext uri="{9D8B030D-6E8A-4147-A177-3AD203B41FA5}">
                      <a16:colId xmlns:a16="http://schemas.microsoft.com/office/drawing/2014/main" val="3634858262"/>
                    </a:ext>
                  </a:extLst>
                </a:gridCol>
                <a:gridCol w="1967937">
                  <a:extLst>
                    <a:ext uri="{9D8B030D-6E8A-4147-A177-3AD203B41FA5}">
                      <a16:colId xmlns:a16="http://schemas.microsoft.com/office/drawing/2014/main" val="2057021910"/>
                    </a:ext>
                  </a:extLst>
                </a:gridCol>
              </a:tblGrid>
              <a:tr h="13309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період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Розпочаті МСЖ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Завершені МСЖ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Направлені матеріали/обґрунтовані висновки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Кількість заявлених позовів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Рішення ВАКС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Рішення АП ВАКС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Стан виконання (реальне стягнення, зупинене виконання, тощо)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161314"/>
                  </a:ext>
                </a:extLst>
              </a:tr>
              <a:tr h="110003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адресу САП</a:t>
                      </a:r>
                      <a:endParaRPr lang="uk-UA" sz="12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 адресу спеціально уповноважених суб’єктів у сфері протидії корупції</a:t>
                      </a:r>
                      <a:endParaRPr lang="uk-UA" sz="12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202A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269436"/>
                  </a:ext>
                </a:extLst>
              </a:tr>
              <a:tr h="2716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кількість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кількість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кількість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сума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кількість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сума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кількість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сума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кількість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сума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кількість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сума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</a:rPr>
                        <a:t> 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277596"/>
                  </a:ext>
                </a:extLst>
              </a:tr>
              <a:tr h="28519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 млн грн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млн грн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млн грн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50" b="1" u="none" strike="noStrike" dirty="0">
                          <a:effectLst/>
                        </a:rPr>
                        <a:t>млн грн</a:t>
                      </a:r>
                      <a:endParaRPr lang="uk-UA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963336"/>
                  </a:ext>
                </a:extLst>
              </a:tr>
              <a:tr h="230872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2023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619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553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33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97,46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503,01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3,8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3,81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723342"/>
                  </a:ext>
                </a:extLst>
              </a:tr>
              <a:tr h="230872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2024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186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20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89,81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650,06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9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42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24,7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9,25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1 (реальне стягнення, </a:t>
                      </a:r>
                      <a:br>
                        <a:rPr lang="uk-UA" sz="1400" b="0" u="none" strike="noStrike" dirty="0">
                          <a:effectLst/>
                        </a:rPr>
                      </a:br>
                      <a:r>
                        <a:rPr lang="uk-UA" sz="1400" b="0" u="none" strike="noStrike" dirty="0">
                          <a:effectLst/>
                        </a:rPr>
                        <a:t>1 959 817,69 грн)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836657"/>
                  </a:ext>
                </a:extLst>
              </a:tr>
              <a:tr h="27161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2025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149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247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298,37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814,79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207,11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65,22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37,29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3 (реальне стягнення, 8 771 480,27 грн)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958297"/>
                  </a:ext>
                </a:extLst>
              </a:tr>
              <a:tr h="27161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3 (зупинене виконання)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64387"/>
                  </a:ext>
                </a:extLst>
              </a:tr>
              <a:tr h="27161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3 (не перебуває на виконанні)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80521"/>
                  </a:ext>
                </a:extLst>
              </a:tr>
              <a:tr h="27161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1 (відкрито ВП)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438002"/>
                  </a:ext>
                </a:extLst>
              </a:tr>
              <a:tr h="47532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1 (актив – ТЗ оголошено в розшук)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157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325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3D954-A596-4758-A544-AC4B0E4C8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180" y="695211"/>
            <a:ext cx="7934960" cy="2565400"/>
          </a:xfrm>
        </p:spPr>
        <p:txBody>
          <a:bodyPr>
            <a:normAutofit/>
          </a:bodyPr>
          <a:lstStyle/>
          <a:p>
            <a:r>
              <a:rPr lang="uk-UA" sz="7200" dirty="0"/>
              <a:t>Дякую за увагу!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89024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A815B7-C747-4DF1-B7BC-C0133227EF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93"/>
          <a:stretch/>
        </p:blipFill>
        <p:spPr>
          <a:xfrm>
            <a:off x="10064277" y="0"/>
            <a:ext cx="2127723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FD9275B-5894-488D-A599-05744170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699" y="617086"/>
            <a:ext cx="8413832" cy="555581"/>
          </a:xfrm>
        </p:spPr>
        <p:txBody>
          <a:bodyPr>
            <a:noAutofit/>
          </a:bodyPr>
          <a:lstStyle/>
          <a:p>
            <a:pPr lvl="0"/>
            <a:r>
              <a:rPr lang="uk-UA" altLang="ru-RU" sz="2400" dirty="0"/>
              <a:t>Підстави для початку проведення моніторингу способу життя:</a:t>
            </a: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8459E930-D3CD-4769-BA2B-8CEE11D6E6B7}"/>
              </a:ext>
            </a:extLst>
          </p:cNvPr>
          <p:cNvSpPr txBox="1">
            <a:spLocks/>
          </p:cNvSpPr>
          <p:nvPr/>
        </p:nvSpPr>
        <p:spPr>
          <a:xfrm>
            <a:off x="1612415" y="1634613"/>
            <a:ext cx="8048116" cy="1040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2400" b="0" dirty="0"/>
              <a:t>вибірковий моніторинг способу життя суб’єктів декларування на підставі виявленої під час аналізу інформації про невідповідність рівня життя суб’єкта декларування (ч. 1 ст. 51-4 Закону).</a:t>
            </a:r>
            <a:endParaRPr lang="uk-UA" altLang="ru-RU" sz="2400" b="0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98FE8C75-FF7C-476D-AF6F-B494F15051AF}"/>
              </a:ext>
            </a:extLst>
          </p:cNvPr>
          <p:cNvSpPr txBox="1">
            <a:spLocks/>
          </p:cNvSpPr>
          <p:nvPr/>
        </p:nvSpPr>
        <p:spPr>
          <a:xfrm>
            <a:off x="1612415" y="3213056"/>
            <a:ext cx="7777392" cy="15135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2400" b="0" dirty="0"/>
              <a:t>на підставі інформації, отриманої від фізичних та юридичних осіб, а також із медіа та інших відкритих джерел інформації, яка містить відомості про невідповідність рівня життя суб’єктів декларування (ч. 2 ст. 51-4 Закону).</a:t>
            </a:r>
            <a:endParaRPr lang="uk-UA" altLang="ru-RU" sz="2400" b="0" dirty="0"/>
          </a:p>
        </p:txBody>
      </p:sp>
    </p:spTree>
    <p:extLst>
      <p:ext uri="{BB962C8B-B14F-4D97-AF65-F5344CB8AC3E}">
        <p14:creationId xmlns:p14="http://schemas.microsoft.com/office/powerpoint/2010/main" val="143612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806C8D1-B09A-4A7F-BCB4-1967ABD4D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3" y="365126"/>
            <a:ext cx="10228959" cy="9779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dirty="0"/>
              <a:t>Основні етапи проведення моніторингу способу життя:</a:t>
            </a:r>
            <a:br>
              <a:rPr lang="uk-UA" dirty="0"/>
            </a:br>
            <a:endParaRPr lang="uk-UA" dirty="0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4B625316-BA2C-4447-8A95-733490882EB8}"/>
              </a:ext>
            </a:extLst>
          </p:cNvPr>
          <p:cNvSpPr/>
          <p:nvPr/>
        </p:nvSpPr>
        <p:spPr>
          <a:xfrm>
            <a:off x="757158" y="1608202"/>
            <a:ext cx="519953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/>
              <a:t>Первинний аналіз</a:t>
            </a: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D454EF31-FCC2-4B38-9087-C54FADD10B1D}"/>
              </a:ext>
            </a:extLst>
          </p:cNvPr>
          <p:cNvSpPr/>
          <p:nvPr/>
        </p:nvSpPr>
        <p:spPr>
          <a:xfrm>
            <a:off x="1913605" y="2411664"/>
            <a:ext cx="519953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/>
              <a:t>Збір доказів під час здійснення МСЖ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E6C4570C-980E-4128-AE5E-6E396E2645D6}"/>
              </a:ext>
            </a:extLst>
          </p:cNvPr>
          <p:cNvSpPr/>
          <p:nvPr/>
        </p:nvSpPr>
        <p:spPr>
          <a:xfrm>
            <a:off x="3087981" y="3215126"/>
            <a:ext cx="519953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/>
              <a:t>Прийняття рішення за результатами МСЖ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1D66E7F4-EAB8-4495-89FF-AC0660C1F7BA}"/>
              </a:ext>
            </a:extLst>
          </p:cNvPr>
          <p:cNvSpPr/>
          <p:nvPr/>
        </p:nvSpPr>
        <p:spPr>
          <a:xfrm>
            <a:off x="4618178" y="4018588"/>
            <a:ext cx="519953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/>
              <a:t>Взаємодія з правоохоронними органами</a:t>
            </a: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D8BA4F83-81DD-4ED7-AF51-48DE2292FEB7}"/>
              </a:ext>
            </a:extLst>
          </p:cNvPr>
          <p:cNvSpPr/>
          <p:nvPr/>
        </p:nvSpPr>
        <p:spPr>
          <a:xfrm>
            <a:off x="6025636" y="4822050"/>
            <a:ext cx="519953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/>
              <a:t>Закриття моніторингу способу життя</a:t>
            </a:r>
          </a:p>
        </p:txBody>
      </p:sp>
      <p:sp>
        <p:nvSpPr>
          <p:cNvPr id="11" name="Стрілка: униз 10">
            <a:extLst>
              <a:ext uri="{FF2B5EF4-FFF2-40B4-BE49-F238E27FC236}">
                <a16:creationId xmlns:a16="http://schemas.microsoft.com/office/drawing/2014/main" id="{44CA8625-6555-46E1-81A9-2BF83CD25DD4}"/>
              </a:ext>
            </a:extLst>
          </p:cNvPr>
          <p:cNvSpPr/>
          <p:nvPr/>
        </p:nvSpPr>
        <p:spPr>
          <a:xfrm>
            <a:off x="5472592" y="2008532"/>
            <a:ext cx="475129" cy="519953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ілка: униз 11">
            <a:extLst>
              <a:ext uri="{FF2B5EF4-FFF2-40B4-BE49-F238E27FC236}">
                <a16:creationId xmlns:a16="http://schemas.microsoft.com/office/drawing/2014/main" id="{3D54A961-1F10-4BE8-AC31-4659FDF0ED7C}"/>
              </a:ext>
            </a:extLst>
          </p:cNvPr>
          <p:cNvSpPr/>
          <p:nvPr/>
        </p:nvSpPr>
        <p:spPr>
          <a:xfrm>
            <a:off x="6611109" y="2837674"/>
            <a:ext cx="475129" cy="519953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ілка: униз 12">
            <a:extLst>
              <a:ext uri="{FF2B5EF4-FFF2-40B4-BE49-F238E27FC236}">
                <a16:creationId xmlns:a16="http://schemas.microsoft.com/office/drawing/2014/main" id="{D0E256AE-E491-4B7E-B30D-DD868C5132A5}"/>
              </a:ext>
            </a:extLst>
          </p:cNvPr>
          <p:cNvSpPr/>
          <p:nvPr/>
        </p:nvSpPr>
        <p:spPr>
          <a:xfrm>
            <a:off x="7812382" y="3637775"/>
            <a:ext cx="475129" cy="519953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ілка: униз 14">
            <a:extLst>
              <a:ext uri="{FF2B5EF4-FFF2-40B4-BE49-F238E27FC236}">
                <a16:creationId xmlns:a16="http://schemas.microsoft.com/office/drawing/2014/main" id="{895AF2AF-832C-408A-A7F4-8818D80C5A6C}"/>
              </a:ext>
            </a:extLst>
          </p:cNvPr>
          <p:cNvSpPr/>
          <p:nvPr/>
        </p:nvSpPr>
        <p:spPr>
          <a:xfrm>
            <a:off x="9356024" y="4422749"/>
            <a:ext cx="475129" cy="519953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4">
            <a:extLst>
              <a:ext uri="{FF2B5EF4-FFF2-40B4-BE49-F238E27FC236}">
                <a16:creationId xmlns:a16="http://schemas.microsoft.com/office/drawing/2014/main" id="{2DBDEEE3-6ED1-4713-B82E-38ADE7787953}"/>
              </a:ext>
            </a:extLst>
          </p:cNvPr>
          <p:cNvSpPr/>
          <p:nvPr/>
        </p:nvSpPr>
        <p:spPr>
          <a:xfrm>
            <a:off x="5131935" y="1655350"/>
            <a:ext cx="977153" cy="281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solidFill>
                  <a:schemeClr val="bg1"/>
                </a:solidFill>
                <a:latin typeface="Arial Black" panose="020B0A04020102020204" pitchFamily="34" charset="0"/>
              </a:rPr>
              <a:t>Етап 1</a:t>
            </a:r>
            <a:endParaRPr lang="uk-UA" sz="1200" i="1" dirty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4">
            <a:extLst>
              <a:ext uri="{FF2B5EF4-FFF2-40B4-BE49-F238E27FC236}">
                <a16:creationId xmlns:a16="http://schemas.microsoft.com/office/drawing/2014/main" id="{11715420-562E-4944-8CF1-4E3861C4BBFA}"/>
              </a:ext>
            </a:extLst>
          </p:cNvPr>
          <p:cNvSpPr/>
          <p:nvPr/>
        </p:nvSpPr>
        <p:spPr>
          <a:xfrm>
            <a:off x="6306312" y="2435361"/>
            <a:ext cx="977153" cy="281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solidFill>
                  <a:schemeClr val="bg1"/>
                </a:solidFill>
                <a:latin typeface="Arial Black" panose="020B0A04020102020204" pitchFamily="34" charset="0"/>
              </a:rPr>
              <a:t>Етап 2</a:t>
            </a:r>
          </a:p>
        </p:txBody>
      </p:sp>
      <p:sp>
        <p:nvSpPr>
          <p:cNvPr id="18" name="Прямоугольник 4">
            <a:extLst>
              <a:ext uri="{FF2B5EF4-FFF2-40B4-BE49-F238E27FC236}">
                <a16:creationId xmlns:a16="http://schemas.microsoft.com/office/drawing/2014/main" id="{A806D5AF-DD2F-4A2C-9581-4C99441DF65B}"/>
              </a:ext>
            </a:extLst>
          </p:cNvPr>
          <p:cNvSpPr/>
          <p:nvPr/>
        </p:nvSpPr>
        <p:spPr>
          <a:xfrm>
            <a:off x="7431383" y="3238823"/>
            <a:ext cx="977153" cy="281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solidFill>
                  <a:schemeClr val="bg1"/>
                </a:solidFill>
                <a:latin typeface="Arial Black" panose="020B0A04020102020204" pitchFamily="34" charset="0"/>
              </a:rPr>
              <a:t>Етап 3</a:t>
            </a:r>
            <a:endParaRPr lang="uk-UA" sz="1200" i="1" dirty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4">
            <a:extLst>
              <a:ext uri="{FF2B5EF4-FFF2-40B4-BE49-F238E27FC236}">
                <a16:creationId xmlns:a16="http://schemas.microsoft.com/office/drawing/2014/main" id="{07905B21-1825-40BE-BA44-1572F46E1052}"/>
              </a:ext>
            </a:extLst>
          </p:cNvPr>
          <p:cNvSpPr/>
          <p:nvPr/>
        </p:nvSpPr>
        <p:spPr>
          <a:xfrm>
            <a:off x="9010883" y="4073428"/>
            <a:ext cx="977153" cy="281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solidFill>
                  <a:schemeClr val="bg1"/>
                </a:solidFill>
                <a:latin typeface="Arial Black" panose="020B0A04020102020204" pitchFamily="34" charset="0"/>
              </a:rPr>
              <a:t>Етап 4</a:t>
            </a:r>
            <a:endParaRPr lang="uk-UA" sz="1200" i="1" dirty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4">
            <a:extLst>
              <a:ext uri="{FF2B5EF4-FFF2-40B4-BE49-F238E27FC236}">
                <a16:creationId xmlns:a16="http://schemas.microsoft.com/office/drawing/2014/main" id="{995305A1-A6BB-4876-82D0-ED7A5F74DB9C}"/>
              </a:ext>
            </a:extLst>
          </p:cNvPr>
          <p:cNvSpPr/>
          <p:nvPr/>
        </p:nvSpPr>
        <p:spPr>
          <a:xfrm>
            <a:off x="10429547" y="4845747"/>
            <a:ext cx="977153" cy="281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solidFill>
                  <a:schemeClr val="bg1"/>
                </a:solidFill>
                <a:latin typeface="Arial Black" panose="020B0A04020102020204" pitchFamily="34" charset="0"/>
              </a:rPr>
              <a:t>Етап 5</a:t>
            </a:r>
            <a:endParaRPr lang="uk-UA" sz="1200" i="1" dirty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418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70C57-A69A-4039-97E4-FBD5218E6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3" y="365125"/>
            <a:ext cx="10592691" cy="5550766"/>
          </a:xfrm>
        </p:spPr>
        <p:txBody>
          <a:bodyPr>
            <a:normAutofit/>
          </a:bodyPr>
          <a:lstStyle/>
          <a:p>
            <a:r>
              <a:rPr lang="uk-UA" dirty="0"/>
              <a:t>Методика розрахунку (доходи </a:t>
            </a:r>
            <a:r>
              <a:rPr lang="en-US" dirty="0"/>
              <a:t>vs</a:t>
            </a:r>
            <a:r>
              <a:rPr lang="uk-UA" dirty="0"/>
              <a:t> витрати)</a:t>
            </a:r>
            <a:br>
              <a:rPr lang="uk-UA" dirty="0"/>
            </a:br>
            <a:br>
              <a:rPr lang="uk-UA" dirty="0"/>
            </a:br>
            <a:r>
              <a:rPr lang="uk-UA" sz="1500" dirty="0">
                <a:solidFill>
                  <a:schemeClr val="tx1">
                    <a:lumMod val="50000"/>
                  </a:schemeClr>
                </a:solidFill>
              </a:rPr>
              <a:t>Розрахунок базується на принципі порівняння активів із законними джерелами їх походження: в</a:t>
            </a:r>
            <a:r>
              <a:rPr lang="ru-RU" sz="1500" dirty="0" err="1"/>
              <a:t>изначення</a:t>
            </a:r>
            <a:r>
              <a:rPr lang="ru-RU" sz="1500" dirty="0"/>
              <a:t> </a:t>
            </a:r>
            <a:r>
              <a:rPr lang="ru-RU" sz="1500" dirty="0" err="1"/>
              <a:t>законних</a:t>
            </a:r>
            <a:r>
              <a:rPr lang="ru-RU" sz="1500" dirty="0"/>
              <a:t> </a:t>
            </a:r>
            <a:r>
              <a:rPr lang="ru-RU" sz="1500" dirty="0" err="1"/>
              <a:t>доходів</a:t>
            </a:r>
            <a:r>
              <a:rPr lang="ru-RU" sz="1500" dirty="0"/>
              <a:t>: </a:t>
            </a:r>
            <a:r>
              <a:rPr lang="ru-RU" sz="1500" dirty="0" err="1"/>
              <a:t>враховуються</a:t>
            </a:r>
            <a:r>
              <a:rPr lang="ru-RU" sz="1500" dirty="0"/>
              <a:t> </a:t>
            </a:r>
            <a:r>
              <a:rPr lang="ru-RU" sz="1500" dirty="0" err="1"/>
              <a:t>офіційна</a:t>
            </a:r>
            <a:r>
              <a:rPr lang="ru-RU" sz="1500" dirty="0"/>
              <a:t> зарплата, </a:t>
            </a:r>
            <a:r>
              <a:rPr lang="ru-RU" sz="1500" dirty="0" err="1"/>
              <a:t>гонорари</a:t>
            </a:r>
            <a:r>
              <a:rPr lang="ru-RU" sz="1500" dirty="0"/>
              <a:t>, </a:t>
            </a:r>
            <a:r>
              <a:rPr lang="ru-RU" sz="1500" dirty="0" err="1"/>
              <a:t>дивіденди</a:t>
            </a:r>
            <a:r>
              <a:rPr lang="ru-RU" sz="1500" dirty="0"/>
              <a:t>, </a:t>
            </a:r>
            <a:r>
              <a:rPr lang="ru-RU" sz="1500" dirty="0" err="1"/>
              <a:t>спадщина</a:t>
            </a:r>
            <a:r>
              <a:rPr lang="ru-RU" sz="1500" dirty="0"/>
              <a:t> та </a:t>
            </a:r>
            <a:r>
              <a:rPr lang="ru-RU" sz="1500" dirty="0" err="1"/>
              <a:t>подарунки</a:t>
            </a:r>
            <a:r>
              <a:rPr lang="ru-RU" sz="1500" dirty="0"/>
              <a:t> (</a:t>
            </a:r>
            <a:r>
              <a:rPr lang="ru-RU" sz="1500" dirty="0" err="1"/>
              <a:t>якщо</a:t>
            </a:r>
            <a:r>
              <a:rPr lang="ru-RU" sz="1500" dirty="0"/>
              <a:t> вони </a:t>
            </a:r>
            <a:r>
              <a:rPr lang="ru-RU" sz="1500" dirty="0" err="1"/>
              <a:t>зазначені</a:t>
            </a:r>
            <a:r>
              <a:rPr lang="ru-RU" sz="1500" dirty="0"/>
              <a:t> у </a:t>
            </a:r>
            <a:r>
              <a:rPr lang="ru-RU" sz="1500" dirty="0" err="1"/>
              <a:t>деклараціях</a:t>
            </a:r>
            <a:r>
              <a:rPr lang="ru-RU" sz="1500" dirty="0"/>
              <a:t>).</a:t>
            </a:r>
            <a:br>
              <a:rPr lang="ru-RU" sz="1500" dirty="0"/>
            </a:br>
            <a:br>
              <a:rPr lang="ru-RU" sz="1500" dirty="0"/>
            </a:br>
            <a:r>
              <a:rPr lang="ru-RU" sz="1500" dirty="0" err="1">
                <a:solidFill>
                  <a:srgbClr val="FF0000"/>
                </a:solidFill>
              </a:rPr>
              <a:t>Важливо</a:t>
            </a:r>
            <a:r>
              <a:rPr lang="ru-RU" sz="1500" dirty="0">
                <a:solidFill>
                  <a:srgbClr val="FF0000"/>
                </a:solidFill>
              </a:rPr>
              <a:t>: Суди </a:t>
            </a:r>
            <a:r>
              <a:rPr lang="ru-RU" sz="1500" dirty="0" err="1">
                <a:solidFill>
                  <a:srgbClr val="FF0000"/>
                </a:solidFill>
              </a:rPr>
              <a:t>враховують</a:t>
            </a:r>
            <a:r>
              <a:rPr lang="ru-RU" sz="1500" dirty="0">
                <a:solidFill>
                  <a:srgbClr val="FF0000"/>
                </a:solidFill>
              </a:rPr>
              <a:t> доходи за </a:t>
            </a:r>
            <a:r>
              <a:rPr lang="ru-RU" sz="1500" dirty="0" err="1">
                <a:solidFill>
                  <a:srgbClr val="FF0000"/>
                </a:solidFill>
              </a:rPr>
              <a:t>рік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отримання</a:t>
            </a:r>
            <a:r>
              <a:rPr lang="ru-RU" sz="1500" dirty="0">
                <a:solidFill>
                  <a:srgbClr val="FF0000"/>
                </a:solidFill>
              </a:rPr>
              <a:t> майна та </a:t>
            </a:r>
            <a:r>
              <a:rPr lang="ru-RU" sz="1500" dirty="0" err="1">
                <a:solidFill>
                  <a:srgbClr val="FF0000"/>
                </a:solidFill>
              </a:rPr>
              <a:t>попередній</a:t>
            </a:r>
            <a:r>
              <a:rPr lang="ru-RU" sz="1500" dirty="0">
                <a:solidFill>
                  <a:srgbClr val="FF0000"/>
                </a:solidFill>
              </a:rPr>
              <a:t> до </a:t>
            </a:r>
            <a:r>
              <a:rPr lang="ru-RU" sz="1500" dirty="0" err="1">
                <a:solidFill>
                  <a:srgbClr val="FF0000"/>
                </a:solidFill>
              </a:rPr>
              <a:t>нього</a:t>
            </a:r>
            <a:r>
              <a:rPr lang="ru-RU" sz="1500" dirty="0">
                <a:solidFill>
                  <a:srgbClr val="FF0000"/>
                </a:solidFill>
              </a:rPr>
              <a:t> </a:t>
            </a:r>
            <a:r>
              <a:rPr lang="ru-RU" sz="1500" dirty="0" err="1">
                <a:solidFill>
                  <a:srgbClr val="FF0000"/>
                </a:solidFill>
              </a:rPr>
              <a:t>рік</a:t>
            </a:r>
            <a:r>
              <a:rPr lang="ru-RU" sz="1500" dirty="0">
                <a:solidFill>
                  <a:srgbClr val="FF0000"/>
                </a:solidFill>
              </a:rPr>
              <a:t>. Доходи </a:t>
            </a:r>
            <a:r>
              <a:rPr lang="ru-RU" sz="1500" dirty="0" err="1">
                <a:solidFill>
                  <a:srgbClr val="FF0000"/>
                </a:solidFill>
              </a:rPr>
              <a:t>різних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років</a:t>
            </a:r>
            <a:r>
              <a:rPr lang="ru-RU" sz="1500" dirty="0">
                <a:solidFill>
                  <a:srgbClr val="FF0000"/>
                </a:solidFill>
              </a:rPr>
              <a:t> не </a:t>
            </a:r>
            <a:r>
              <a:rPr lang="ru-RU" sz="1500" dirty="0" err="1">
                <a:solidFill>
                  <a:srgbClr val="FF0000"/>
                </a:solidFill>
              </a:rPr>
              <a:t>завжди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можна</a:t>
            </a:r>
            <a:r>
              <a:rPr lang="ru-RU" sz="1500" dirty="0">
                <a:solidFill>
                  <a:srgbClr val="FF0000"/>
                </a:solidFill>
              </a:rPr>
              <a:t> просто </a:t>
            </a:r>
            <a:r>
              <a:rPr lang="ru-RU" sz="1500" dirty="0" err="1">
                <a:solidFill>
                  <a:srgbClr val="FF0000"/>
                </a:solidFill>
              </a:rPr>
              <a:t>підсумувати</a:t>
            </a:r>
            <a:r>
              <a:rPr lang="ru-RU" sz="1500" dirty="0">
                <a:solidFill>
                  <a:srgbClr val="FF0000"/>
                </a:solidFill>
              </a:rPr>
              <a:t>, </a:t>
            </a:r>
            <a:r>
              <a:rPr lang="ru-RU" sz="1500" dirty="0" err="1">
                <a:solidFill>
                  <a:srgbClr val="FF0000"/>
                </a:solidFill>
              </a:rPr>
              <a:t>якщо</a:t>
            </a:r>
            <a:r>
              <a:rPr lang="ru-RU" sz="1500" dirty="0">
                <a:solidFill>
                  <a:srgbClr val="FF0000"/>
                </a:solidFill>
              </a:rPr>
              <a:t> вони не </a:t>
            </a:r>
            <a:r>
              <a:rPr lang="ru-RU" sz="1500" dirty="0" err="1">
                <a:solidFill>
                  <a:srgbClr val="FF0000"/>
                </a:solidFill>
              </a:rPr>
              <a:t>були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задекларовані</a:t>
            </a:r>
            <a:r>
              <a:rPr lang="ru-RU" sz="1500" dirty="0">
                <a:solidFill>
                  <a:srgbClr val="FF0000"/>
                </a:solidFill>
              </a:rPr>
              <a:t> як </a:t>
            </a:r>
            <a:r>
              <a:rPr lang="ru-RU" sz="1500" dirty="0" err="1">
                <a:solidFill>
                  <a:srgbClr val="FF0000"/>
                </a:solidFill>
              </a:rPr>
              <a:t>заощадження</a:t>
            </a:r>
            <a:r>
              <a:rPr lang="ru-RU" sz="1500" dirty="0">
                <a:solidFill>
                  <a:srgbClr val="FF0000"/>
                </a:solidFill>
              </a:rPr>
              <a:t>;</a:t>
            </a:r>
            <a:br>
              <a:rPr lang="ru-RU" sz="1500" dirty="0"/>
            </a:br>
            <a:br>
              <a:rPr lang="ru-RU" sz="1500" dirty="0"/>
            </a:br>
            <a:r>
              <a:rPr lang="ru-RU" sz="1500" dirty="0" err="1">
                <a:solidFill>
                  <a:schemeClr val="tx1">
                    <a:lumMod val="50000"/>
                  </a:schemeClr>
                </a:solidFill>
              </a:rPr>
              <a:t>Оцінка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</a:rPr>
              <a:t>вартості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 активу: </a:t>
            </a:r>
            <a:r>
              <a:rPr lang="ru-RU" sz="1500" dirty="0"/>
              <a:t>НАЗК </a:t>
            </a:r>
            <a:r>
              <a:rPr lang="ru-RU" sz="1500" dirty="0" err="1"/>
              <a:t>перевіряє</a:t>
            </a:r>
            <a:r>
              <a:rPr lang="ru-RU" sz="1500" dirty="0"/>
              <a:t> </a:t>
            </a:r>
            <a:r>
              <a:rPr lang="ru-RU" sz="1500" dirty="0" err="1"/>
              <a:t>точність</a:t>
            </a:r>
            <a:r>
              <a:rPr lang="ru-RU" sz="1500" dirty="0"/>
              <a:t> </a:t>
            </a:r>
            <a:r>
              <a:rPr lang="ru-RU" sz="1500" dirty="0" err="1"/>
              <a:t>оцінки</a:t>
            </a:r>
            <a:r>
              <a:rPr lang="ru-RU" sz="1500" dirty="0"/>
              <a:t>. </a:t>
            </a:r>
            <a:r>
              <a:rPr lang="ru-RU" sz="1500" dirty="0" err="1"/>
              <a:t>Якщо</a:t>
            </a:r>
            <a:r>
              <a:rPr lang="ru-RU" sz="1500" dirty="0"/>
              <a:t> авто </a:t>
            </a:r>
            <a:r>
              <a:rPr lang="ru-RU" sz="1500" dirty="0" err="1"/>
              <a:t>придбано</a:t>
            </a:r>
            <a:r>
              <a:rPr lang="ru-RU" sz="1500" dirty="0"/>
              <a:t> за 149 тис. </a:t>
            </a:r>
            <a:r>
              <a:rPr lang="ru-RU" sz="1500" dirty="0" err="1"/>
              <a:t>грн</a:t>
            </a:r>
            <a:r>
              <a:rPr lang="ru-RU" sz="1500" dirty="0"/>
              <a:t>, а </a:t>
            </a:r>
            <a:r>
              <a:rPr lang="ru-RU" sz="1500" dirty="0" err="1"/>
              <a:t>його</a:t>
            </a:r>
            <a:r>
              <a:rPr lang="ru-RU" sz="1500" dirty="0"/>
              <a:t> </a:t>
            </a:r>
            <a:r>
              <a:rPr lang="ru-RU" sz="1500" dirty="0" err="1"/>
              <a:t>ринкова</a:t>
            </a:r>
            <a:r>
              <a:rPr lang="ru-RU" sz="1500" dirty="0"/>
              <a:t> </a:t>
            </a:r>
            <a:r>
              <a:rPr lang="ru-RU" sz="1500" dirty="0" err="1"/>
              <a:t>вартість</a:t>
            </a:r>
            <a:r>
              <a:rPr lang="ru-RU" sz="1500" dirty="0"/>
              <a:t> — 1 млн </a:t>
            </a:r>
            <a:r>
              <a:rPr lang="ru-RU" sz="1500" dirty="0" err="1"/>
              <a:t>грн</a:t>
            </a:r>
            <a:r>
              <a:rPr lang="ru-RU" sz="1500" dirty="0"/>
              <a:t>, для </a:t>
            </a:r>
            <a:r>
              <a:rPr lang="ru-RU" sz="1500" dirty="0" err="1"/>
              <a:t>розрахунку</a:t>
            </a:r>
            <a:r>
              <a:rPr lang="ru-RU" sz="1500" dirty="0"/>
              <a:t> </a:t>
            </a:r>
            <a:r>
              <a:rPr lang="ru-RU" sz="1500" dirty="0" err="1"/>
              <a:t>необґрунтованості</a:t>
            </a:r>
            <a:r>
              <a:rPr lang="ru-RU" sz="1500" dirty="0"/>
              <a:t> </a:t>
            </a:r>
            <a:r>
              <a:rPr lang="ru-RU" sz="1500" dirty="0" err="1"/>
              <a:t>може</a:t>
            </a:r>
            <a:r>
              <a:rPr lang="ru-RU" sz="1500" dirty="0"/>
              <a:t> бути </a:t>
            </a:r>
            <a:r>
              <a:rPr lang="ru-RU" sz="1500" dirty="0" err="1"/>
              <a:t>використана</a:t>
            </a:r>
            <a:r>
              <a:rPr lang="ru-RU" sz="1500" dirty="0"/>
              <a:t> </a:t>
            </a:r>
            <a:r>
              <a:rPr lang="ru-RU" sz="1500" dirty="0" err="1"/>
              <a:t>ринкова</a:t>
            </a:r>
            <a:r>
              <a:rPr lang="ru-RU" sz="1500" dirty="0"/>
              <a:t> </a:t>
            </a:r>
            <a:r>
              <a:rPr lang="ru-RU" sz="1500" dirty="0" err="1"/>
              <a:t>ціна</a:t>
            </a:r>
            <a:r>
              <a:rPr lang="ru-RU" sz="1500" dirty="0"/>
              <a:t> на дату </a:t>
            </a:r>
            <a:r>
              <a:rPr lang="ru-RU" sz="1500" dirty="0" err="1"/>
              <a:t>набуття</a:t>
            </a:r>
            <a:r>
              <a:rPr lang="ru-RU" sz="1500" dirty="0"/>
              <a:t>;</a:t>
            </a:r>
            <a:br>
              <a:rPr lang="ru-RU" sz="1500" dirty="0"/>
            </a:br>
            <a:br>
              <a:rPr lang="ru-RU" sz="1500" dirty="0"/>
            </a:br>
            <a:r>
              <a:rPr lang="ru-RU" sz="1500" dirty="0" err="1">
                <a:solidFill>
                  <a:schemeClr val="tx1">
                    <a:lumMod val="50000"/>
                  </a:schemeClr>
                </a:solidFill>
              </a:rPr>
              <a:t>Врахування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 «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</a:rPr>
              <a:t>розумних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</a:rPr>
              <a:t>витрат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»:</a:t>
            </a:r>
            <a:r>
              <a:rPr lang="ru-RU" b="0" dirty="0"/>
              <a:t> </a:t>
            </a:r>
            <a:r>
              <a:rPr lang="ru-RU" sz="1500" dirty="0" err="1"/>
              <a:t>від</a:t>
            </a:r>
            <a:r>
              <a:rPr lang="ru-RU" sz="1500" dirty="0"/>
              <a:t> </a:t>
            </a:r>
            <a:r>
              <a:rPr lang="ru-RU" sz="1500" dirty="0" err="1"/>
              <a:t>офіційних</a:t>
            </a:r>
            <a:r>
              <a:rPr lang="ru-RU" sz="1500" dirty="0"/>
              <a:t> </a:t>
            </a:r>
            <a:r>
              <a:rPr lang="ru-RU" sz="1500" dirty="0" err="1"/>
              <a:t>доходів</a:t>
            </a:r>
            <a:r>
              <a:rPr lang="ru-RU" sz="1500" dirty="0"/>
              <a:t> </a:t>
            </a:r>
            <a:r>
              <a:rPr lang="ru-RU" sz="1500" dirty="0" err="1"/>
              <a:t>віднімаються</a:t>
            </a:r>
            <a:r>
              <a:rPr lang="ru-RU" sz="1500" dirty="0"/>
              <a:t> </a:t>
            </a:r>
            <a:r>
              <a:rPr lang="ru-RU" sz="1500" dirty="0" err="1"/>
              <a:t>витрати</a:t>
            </a:r>
            <a:r>
              <a:rPr lang="ru-RU" sz="1500" dirty="0"/>
              <a:t> на </a:t>
            </a:r>
            <a:r>
              <a:rPr lang="ru-RU" sz="1500" dirty="0" err="1"/>
              <a:t>проживання</a:t>
            </a:r>
            <a:r>
              <a:rPr lang="ru-RU" sz="1500" dirty="0"/>
              <a:t> (</a:t>
            </a:r>
            <a:r>
              <a:rPr lang="ru-RU" sz="1500" dirty="0" err="1"/>
              <a:t>можуть</a:t>
            </a:r>
            <a:r>
              <a:rPr lang="ru-RU" sz="1500" dirty="0"/>
              <a:t> </a:t>
            </a:r>
            <a:r>
              <a:rPr lang="ru-RU" sz="1500" dirty="0" err="1"/>
              <a:t>використовуватись</a:t>
            </a:r>
            <a:r>
              <a:rPr lang="ru-RU" sz="1500" dirty="0"/>
              <a:t> </a:t>
            </a:r>
            <a:r>
              <a:rPr lang="ru-RU" sz="1500" dirty="0" err="1"/>
              <a:t>дані</a:t>
            </a:r>
            <a:r>
              <a:rPr lang="ru-RU" sz="1500" dirty="0"/>
              <a:t> про </a:t>
            </a:r>
            <a:r>
              <a:rPr lang="ru-RU" sz="1500" dirty="0" err="1"/>
              <a:t>прожиткові</a:t>
            </a:r>
            <a:r>
              <a:rPr lang="ru-RU" sz="1500" dirty="0"/>
              <a:t> </a:t>
            </a:r>
            <a:r>
              <a:rPr lang="ru-RU" sz="1500" dirty="0" err="1"/>
              <a:t>мінімуми</a:t>
            </a:r>
            <a:r>
              <a:rPr lang="ru-RU" sz="1500" dirty="0"/>
              <a:t> </a:t>
            </a:r>
            <a:r>
              <a:rPr lang="ru-RU" sz="1500" dirty="0" err="1"/>
              <a:t>встановлені</a:t>
            </a:r>
            <a:r>
              <a:rPr lang="ru-RU" sz="1500" dirty="0"/>
              <a:t> на </a:t>
            </a:r>
            <a:r>
              <a:rPr lang="ru-RU" sz="1500" dirty="0" err="1"/>
              <a:t>рік</a:t>
            </a:r>
            <a:r>
              <a:rPr lang="ru-RU" sz="1500" dirty="0"/>
              <a:t> </a:t>
            </a:r>
            <a:r>
              <a:rPr lang="ru-RU" sz="1500" dirty="0" err="1"/>
              <a:t>набуття</a:t>
            </a:r>
            <a:r>
              <a:rPr lang="ru-RU" sz="1500" dirty="0"/>
              <a:t> активу, а </a:t>
            </a:r>
            <a:r>
              <a:rPr lang="ru-RU" sz="1500" dirty="0" err="1"/>
              <a:t>також</a:t>
            </a:r>
            <a:r>
              <a:rPr lang="ru-RU" sz="1500" dirty="0"/>
              <a:t> </a:t>
            </a:r>
            <a:r>
              <a:rPr lang="ru-RU" sz="1500" dirty="0" err="1"/>
              <a:t>безготівкові</a:t>
            </a:r>
            <a:r>
              <a:rPr lang="ru-RU" sz="1500" dirty="0"/>
              <a:t> </a:t>
            </a:r>
            <a:r>
              <a:rPr lang="ru-RU" sz="1500" dirty="0" err="1"/>
              <a:t>витрати</a:t>
            </a:r>
            <a:r>
              <a:rPr lang="ru-RU" sz="1500" dirty="0"/>
              <a:t> по </a:t>
            </a:r>
            <a:r>
              <a:rPr lang="ru-RU" sz="1500" dirty="0" err="1"/>
              <a:t>банківських</a:t>
            </a:r>
            <a:r>
              <a:rPr lang="ru-RU" sz="1500" dirty="0"/>
              <a:t> </a:t>
            </a:r>
            <a:r>
              <a:rPr lang="ru-RU" sz="1500" dirty="0" err="1"/>
              <a:t>картках</a:t>
            </a:r>
            <a:r>
              <a:rPr lang="ru-RU" sz="1500" dirty="0"/>
              <a:t>).</a:t>
            </a:r>
            <a:br>
              <a:rPr lang="ru-RU" sz="1500" dirty="0"/>
            </a:br>
            <a:br>
              <a:rPr lang="ru-RU" sz="1500" dirty="0"/>
            </a:br>
            <a:br>
              <a:rPr lang="ru-RU" b="0" dirty="0"/>
            </a:br>
            <a:r>
              <a:rPr lang="ru-RU" sz="1500" dirty="0" err="1">
                <a:solidFill>
                  <a:schemeClr val="tx1">
                    <a:lumMod val="50000"/>
                  </a:schemeClr>
                </a:solidFill>
              </a:rPr>
              <a:t>Фінальна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 формула:</a:t>
            </a:r>
            <a:br>
              <a:rPr lang="ru-RU" sz="1500" dirty="0">
                <a:solidFill>
                  <a:schemeClr val="tx1">
                    <a:lumMod val="50000"/>
                  </a:schemeClr>
                </a:solidFill>
              </a:rPr>
            </a:br>
            <a:br>
              <a:rPr lang="ru-RU" sz="1500" dirty="0">
                <a:solidFill>
                  <a:schemeClr val="tx1">
                    <a:lumMod val="50000"/>
                  </a:schemeClr>
                </a:solidFill>
              </a:rPr>
            </a:br>
            <a:br>
              <a:rPr lang="ru-RU" sz="15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2000" dirty="0" err="1">
                <a:solidFill>
                  <a:schemeClr val="tx1">
                    <a:lumMod val="50000"/>
                  </a:schemeClr>
                </a:solidFill>
              </a:rPr>
              <a:t>Різниця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          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</a:rPr>
              <a:t>законні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 доходи       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</a:rPr>
              <a:t>вартість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 активу        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</a:rPr>
              <a:t>витрати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</a:rPr>
              <a:t>проживання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br>
              <a:rPr lang="ru-RU" b="0" dirty="0"/>
            </a:br>
            <a:endParaRPr lang="uk-UA" sz="1500" dirty="0"/>
          </a:p>
        </p:txBody>
      </p:sp>
      <p:sp>
        <p:nvSpPr>
          <p:cNvPr id="7" name="Стрілка: вправо 6">
            <a:extLst>
              <a:ext uri="{FF2B5EF4-FFF2-40B4-BE49-F238E27FC236}">
                <a16:creationId xmlns:a16="http://schemas.microsoft.com/office/drawing/2014/main" id="{7D2126CF-F0C9-4E18-81FB-3A2A5E9738D0}"/>
              </a:ext>
            </a:extLst>
          </p:cNvPr>
          <p:cNvSpPr/>
          <p:nvPr/>
        </p:nvSpPr>
        <p:spPr>
          <a:xfrm>
            <a:off x="366149" y="1256427"/>
            <a:ext cx="649154" cy="1814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00"/>
              </a:highlight>
            </a:endParaRPr>
          </a:p>
        </p:txBody>
      </p:sp>
      <p:sp>
        <p:nvSpPr>
          <p:cNvPr id="10" name="Стрілка: вправо 9">
            <a:extLst>
              <a:ext uri="{FF2B5EF4-FFF2-40B4-BE49-F238E27FC236}">
                <a16:creationId xmlns:a16="http://schemas.microsoft.com/office/drawing/2014/main" id="{0ADEE2F6-974D-42B5-B82C-CA348BCD1ADF}"/>
              </a:ext>
            </a:extLst>
          </p:cNvPr>
          <p:cNvSpPr/>
          <p:nvPr/>
        </p:nvSpPr>
        <p:spPr>
          <a:xfrm>
            <a:off x="366149" y="2553572"/>
            <a:ext cx="649154" cy="1814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00"/>
              </a:highlight>
            </a:endParaRPr>
          </a:p>
        </p:txBody>
      </p:sp>
      <p:sp>
        <p:nvSpPr>
          <p:cNvPr id="11" name="Стрілка: вправо 10">
            <a:extLst>
              <a:ext uri="{FF2B5EF4-FFF2-40B4-BE49-F238E27FC236}">
                <a16:creationId xmlns:a16="http://schemas.microsoft.com/office/drawing/2014/main" id="{99C2E543-CAB3-4686-BDBA-52FF2193B76C}"/>
              </a:ext>
            </a:extLst>
          </p:cNvPr>
          <p:cNvSpPr/>
          <p:nvPr/>
        </p:nvSpPr>
        <p:spPr>
          <a:xfrm>
            <a:off x="366149" y="3265111"/>
            <a:ext cx="649154" cy="1814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00"/>
              </a:highlight>
            </a:endParaRPr>
          </a:p>
        </p:txBody>
      </p:sp>
      <p:sp>
        <p:nvSpPr>
          <p:cNvPr id="12" name="Стрілка: вправо 11">
            <a:extLst>
              <a:ext uri="{FF2B5EF4-FFF2-40B4-BE49-F238E27FC236}">
                <a16:creationId xmlns:a16="http://schemas.microsoft.com/office/drawing/2014/main" id="{49C567C6-D1A4-4D42-A5A4-4BE3881F8D36}"/>
              </a:ext>
            </a:extLst>
          </p:cNvPr>
          <p:cNvSpPr/>
          <p:nvPr/>
        </p:nvSpPr>
        <p:spPr>
          <a:xfrm>
            <a:off x="366149" y="4326318"/>
            <a:ext cx="649154" cy="1814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00"/>
              </a:highlight>
            </a:endParaRPr>
          </a:p>
        </p:txBody>
      </p:sp>
      <p:sp>
        <p:nvSpPr>
          <p:cNvPr id="8" name="Знак &quot;мінус&quot; 7">
            <a:extLst>
              <a:ext uri="{FF2B5EF4-FFF2-40B4-BE49-F238E27FC236}">
                <a16:creationId xmlns:a16="http://schemas.microsoft.com/office/drawing/2014/main" id="{60B80489-F250-4910-8917-B8D9073C79C6}"/>
              </a:ext>
            </a:extLst>
          </p:cNvPr>
          <p:cNvSpPr/>
          <p:nvPr/>
        </p:nvSpPr>
        <p:spPr>
          <a:xfrm>
            <a:off x="6256029" y="4997442"/>
            <a:ext cx="397871" cy="18148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Знак &quot;мінус&quot; 13">
            <a:extLst>
              <a:ext uri="{FF2B5EF4-FFF2-40B4-BE49-F238E27FC236}">
                <a16:creationId xmlns:a16="http://schemas.microsoft.com/office/drawing/2014/main" id="{4F0AE547-6DD8-4E3C-A919-6ADAA62138C7}"/>
              </a:ext>
            </a:extLst>
          </p:cNvPr>
          <p:cNvSpPr/>
          <p:nvPr/>
        </p:nvSpPr>
        <p:spPr>
          <a:xfrm>
            <a:off x="4137796" y="4986465"/>
            <a:ext cx="397871" cy="18148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Дорівнює 8">
            <a:extLst>
              <a:ext uri="{FF2B5EF4-FFF2-40B4-BE49-F238E27FC236}">
                <a16:creationId xmlns:a16="http://schemas.microsoft.com/office/drawing/2014/main" id="{43F70BB5-C219-41CA-8452-1956D92FA342}"/>
              </a:ext>
            </a:extLst>
          </p:cNvPr>
          <p:cNvSpPr/>
          <p:nvPr/>
        </p:nvSpPr>
        <p:spPr>
          <a:xfrm>
            <a:off x="1966525" y="4943621"/>
            <a:ext cx="502572" cy="26717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231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98C5B617-246F-A992-B24A-0071F425E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4" y="365125"/>
            <a:ext cx="9801305" cy="1178139"/>
          </a:xfrm>
        </p:spPr>
        <p:txBody>
          <a:bodyPr>
            <a:normAutofit/>
          </a:bodyPr>
          <a:lstStyle/>
          <a:p>
            <a:r>
              <a:rPr lang="uk-UA" altLang="ru-RU" dirty="0"/>
              <a:t>Види відповідальності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41C151-6318-42E1-6C52-D5FEBB90C49A}"/>
              </a:ext>
            </a:extLst>
          </p:cNvPr>
          <p:cNvSpPr/>
          <p:nvPr/>
        </p:nvSpPr>
        <p:spPr>
          <a:xfrm>
            <a:off x="95669" y="2162041"/>
            <a:ext cx="11782505" cy="131829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88000">
                <a:srgbClr val="202A78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/>
              <a:t>&lt;</a:t>
            </a:r>
            <a:endParaRPr lang="en-US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033148-427C-CF26-FBE0-BB3606D648A0}"/>
              </a:ext>
            </a:extLst>
          </p:cNvPr>
          <p:cNvSpPr txBox="1"/>
          <p:nvPr/>
        </p:nvSpPr>
        <p:spPr>
          <a:xfrm>
            <a:off x="3354779" y="1533359"/>
            <a:ext cx="6403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0000"/>
                </a:solidFill>
              </a:rPr>
              <a:t>Різниця між вартістю набутих активів* та законними доходами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0DABBE-BFE9-45CE-633E-6DD76954E2BA}"/>
              </a:ext>
            </a:extLst>
          </p:cNvPr>
          <p:cNvSpPr txBox="1"/>
          <p:nvPr/>
        </p:nvSpPr>
        <p:spPr>
          <a:xfrm>
            <a:off x="1767132" y="2339673"/>
            <a:ext cx="3529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dirty="0"/>
              <a:t>750 ПМ =</a:t>
            </a:r>
          </a:p>
          <a:p>
            <a:pPr lvl="0" algn="ctr"/>
            <a:r>
              <a:rPr lang="uk-UA" dirty="0"/>
              <a:t>1 505 250 грн</a:t>
            </a:r>
            <a:endParaRPr lang="en-US" dirty="0"/>
          </a:p>
          <a:p>
            <a:pPr lvl="0" algn="ctr"/>
            <a:r>
              <a:rPr lang="uk-UA" dirty="0"/>
              <a:t>(необґрунтовані активи ст. 290 ЦПК)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FAE3E3-F0CD-F381-CC4C-2DCBAFFAB03A}"/>
              </a:ext>
            </a:extLst>
          </p:cNvPr>
          <p:cNvSpPr txBox="1"/>
          <p:nvPr/>
        </p:nvSpPr>
        <p:spPr>
          <a:xfrm>
            <a:off x="6763774" y="2320303"/>
            <a:ext cx="3670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dirty="0">
                <a:solidFill>
                  <a:schemeClr val="bg1"/>
                </a:solidFill>
              </a:rPr>
              <a:t>3 000 ПМ =</a:t>
            </a:r>
          </a:p>
          <a:p>
            <a:pPr algn="ctr"/>
            <a:r>
              <a:rPr lang="uk-UA" dirty="0">
                <a:solidFill>
                  <a:schemeClr val="bg1"/>
                </a:solidFill>
              </a:rPr>
              <a:t>9 084 000 грн (2025 рік)</a:t>
            </a:r>
          </a:p>
          <a:p>
            <a:pPr algn="ctr"/>
            <a:r>
              <a:rPr lang="uk-UA" dirty="0">
                <a:solidFill>
                  <a:schemeClr val="bg1"/>
                </a:solidFill>
              </a:rPr>
              <a:t>(незаконне збагачення ст. 368-5 ККУ)</a:t>
            </a:r>
            <a:endParaRPr lang="en-US" dirty="0">
              <a:solidFill>
                <a:schemeClr val="bg1"/>
              </a:solidFill>
            </a:endParaRPr>
          </a:p>
          <a:p>
            <a:pPr lvl="0"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DCA38F-711C-279B-D4AB-A196AEE3BE5E}"/>
              </a:ext>
            </a:extLst>
          </p:cNvPr>
          <p:cNvSpPr txBox="1"/>
          <p:nvPr/>
        </p:nvSpPr>
        <p:spPr>
          <a:xfrm>
            <a:off x="1528085" y="4839923"/>
            <a:ext cx="36533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uk-UA" dirty="0">
                <a:solidFill>
                  <a:srgbClr val="000000"/>
                </a:solidFill>
              </a:rPr>
              <a:t>Порушення перед САП питання подання позову (цивільна конфіскація)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332AB7B-4280-63A5-C8CA-F4F4805F3632}"/>
              </a:ext>
            </a:extLst>
          </p:cNvPr>
          <p:cNvSpPr/>
          <p:nvPr/>
        </p:nvSpPr>
        <p:spPr>
          <a:xfrm flipH="1" flipV="1">
            <a:off x="1864426" y="3824203"/>
            <a:ext cx="2980706" cy="78377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EC1BD8EE-07C2-2EB7-7328-2AF9729C8A9F}"/>
              </a:ext>
            </a:extLst>
          </p:cNvPr>
          <p:cNvSpPr/>
          <p:nvPr/>
        </p:nvSpPr>
        <p:spPr>
          <a:xfrm flipH="1" flipV="1">
            <a:off x="7346868" y="3821632"/>
            <a:ext cx="2980706" cy="78377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7A5302-7AA8-65B8-5F40-A6011AD9CA48}"/>
              </a:ext>
            </a:extLst>
          </p:cNvPr>
          <p:cNvSpPr txBox="1"/>
          <p:nvPr/>
        </p:nvSpPr>
        <p:spPr>
          <a:xfrm>
            <a:off x="7010531" y="4842375"/>
            <a:ext cx="39359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uk-UA" dirty="0">
                <a:solidFill>
                  <a:srgbClr val="000000"/>
                </a:solidFill>
              </a:rPr>
              <a:t>Обґрунтований висновок з ознаками вчинення кримінального правопорушення</a:t>
            </a:r>
            <a:br>
              <a:rPr lang="uk-UA" dirty="0">
                <a:solidFill>
                  <a:srgbClr val="000000"/>
                </a:solidFill>
              </a:rPr>
            </a:br>
            <a:r>
              <a:rPr lang="uk-UA" dirty="0">
                <a:solidFill>
                  <a:srgbClr val="000000"/>
                </a:solidFill>
              </a:rPr>
              <a:t>(є підставою для відкриття кримінального провадження)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B93813-5AB2-70C3-87A1-E342E381A498}"/>
              </a:ext>
            </a:extLst>
          </p:cNvPr>
          <p:cNvSpPr txBox="1"/>
          <p:nvPr/>
        </p:nvSpPr>
        <p:spPr>
          <a:xfrm>
            <a:off x="5020494" y="4056151"/>
            <a:ext cx="24242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srgbClr val="000000"/>
                </a:solidFill>
              </a:rPr>
              <a:t>*Активи набуті з 28.11.2019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687141-2A00-4682-9AA2-3C643152E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380" b="74295"/>
          <a:stretch/>
        </p:blipFill>
        <p:spPr>
          <a:xfrm>
            <a:off x="10423242" y="2518063"/>
            <a:ext cx="1384595" cy="80481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20E7B76-DDF7-44A2-8827-37D621B6BDEE}"/>
              </a:ext>
            </a:extLst>
          </p:cNvPr>
          <p:cNvSpPr txBox="1"/>
          <p:nvPr/>
        </p:nvSpPr>
        <p:spPr>
          <a:xfrm>
            <a:off x="389614" y="2347590"/>
            <a:ext cx="1809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4400" u="sng" dirty="0"/>
              <a:t>&gt;</a:t>
            </a:r>
            <a:endParaRPr lang="en-US" sz="4400" u="sng" dirty="0"/>
          </a:p>
        </p:txBody>
      </p:sp>
    </p:spTree>
    <p:extLst>
      <p:ext uri="{BB962C8B-B14F-4D97-AF65-F5344CB8AC3E}">
        <p14:creationId xmlns:p14="http://schemas.microsoft.com/office/powerpoint/2010/main" val="3627612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BD49F-6E5B-490F-8AE9-98FE965E4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Практичний кейс</a:t>
            </a:r>
            <a:r>
              <a:rPr lang="en-US" dirty="0"/>
              <a:t> </a:t>
            </a:r>
            <a:r>
              <a:rPr lang="uk-UA" dirty="0"/>
              <a:t>1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C8E2A37F-13D4-4E27-8713-2DCE411E5616}"/>
              </a:ext>
            </a:extLst>
          </p:cNvPr>
          <p:cNvSpPr txBox="1">
            <a:spLocks/>
          </p:cNvSpPr>
          <p:nvPr/>
        </p:nvSpPr>
        <p:spPr>
          <a:xfrm>
            <a:off x="4849091" y="887556"/>
            <a:ext cx="6921211" cy="36735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just"/>
            <a:r>
              <a:rPr lang="uk-UA" sz="1800" b="0" dirty="0"/>
              <a:t>Впродовж 2022–2023 років близькими особами, зокрема матір’ю </a:t>
            </a:r>
            <a:r>
              <a:rPr lang="ru-RU" sz="1800" b="0" dirty="0"/>
              <a:t>начальника </a:t>
            </a:r>
            <a:r>
              <a:rPr lang="ru-RU" sz="1800" b="0" dirty="0" err="1"/>
              <a:t>Одеського</a:t>
            </a:r>
            <a:r>
              <a:rPr lang="ru-RU" sz="1800" b="0" dirty="0"/>
              <a:t> </a:t>
            </a:r>
            <a:r>
              <a:rPr lang="ru-RU" sz="1800" b="0" dirty="0" err="1"/>
              <a:t>обласного</a:t>
            </a:r>
            <a:r>
              <a:rPr lang="ru-RU" sz="1800" b="0" dirty="0"/>
              <a:t> </a:t>
            </a:r>
            <a:r>
              <a:rPr lang="ru-RU" sz="1800" b="0" dirty="0" err="1"/>
              <a:t>територіального</a:t>
            </a:r>
            <a:r>
              <a:rPr lang="ru-RU" sz="1800" b="0" dirty="0"/>
              <a:t> центру </a:t>
            </a:r>
            <a:r>
              <a:rPr lang="ru-RU" sz="1800" b="0" dirty="0" err="1"/>
              <a:t>комплектування</a:t>
            </a:r>
            <a:r>
              <a:rPr lang="ru-RU" sz="1800" b="0" dirty="0"/>
              <a:t> та </a:t>
            </a:r>
            <a:r>
              <a:rPr lang="ru-RU" sz="1800" b="0" dirty="0" err="1"/>
              <a:t>соціальної</a:t>
            </a:r>
            <a:r>
              <a:rPr lang="ru-RU" sz="1800" b="0" dirty="0"/>
              <a:t> </a:t>
            </a:r>
            <a:r>
              <a:rPr lang="ru-RU" sz="1800" b="0" dirty="0" err="1"/>
              <a:t>підтримки</a:t>
            </a:r>
            <a:r>
              <a:rPr lang="ru-RU" sz="1800" b="0" dirty="0"/>
              <a:t> оперативного </a:t>
            </a:r>
            <a:r>
              <a:rPr lang="ru-RU" sz="1800" b="0" dirty="0" err="1"/>
              <a:t>командування</a:t>
            </a:r>
            <a:r>
              <a:rPr lang="ru-RU" sz="1800" b="0" dirty="0"/>
              <a:t> «</a:t>
            </a:r>
            <a:r>
              <a:rPr lang="ru-RU" sz="1800" b="0" dirty="0" err="1"/>
              <a:t>Південь</a:t>
            </a:r>
            <a:r>
              <a:rPr lang="ru-RU" sz="1800" b="0" dirty="0"/>
              <a:t>» </a:t>
            </a:r>
            <a:r>
              <a:rPr lang="ru-RU" sz="1800" b="0" dirty="0" err="1"/>
              <a:t>Сухопутних</a:t>
            </a:r>
            <a:r>
              <a:rPr lang="ru-RU" sz="1800" b="0" dirty="0"/>
              <a:t> </a:t>
            </a:r>
            <a:r>
              <a:rPr lang="ru-RU" sz="1800" b="0" dirty="0" err="1"/>
              <a:t>військ</a:t>
            </a:r>
            <a:r>
              <a:rPr lang="ru-RU" sz="1800" b="0" dirty="0"/>
              <a:t> </a:t>
            </a:r>
            <a:r>
              <a:rPr lang="ru-RU" sz="1800" b="0" dirty="0" err="1"/>
              <a:t>Збройних</a:t>
            </a:r>
            <a:r>
              <a:rPr lang="ru-RU" sz="1800" b="0" dirty="0"/>
              <a:t> Сил України </a:t>
            </a:r>
            <a:r>
              <a:rPr lang="ru-RU" sz="1800" b="0" dirty="0" err="1"/>
              <a:t>набуто</a:t>
            </a:r>
            <a:r>
              <a:rPr lang="ru-RU" sz="1800" b="0" dirty="0"/>
              <a:t> у </a:t>
            </a:r>
            <a:r>
              <a:rPr lang="ru-RU" sz="1800" b="0" dirty="0" err="1"/>
              <a:t>власність</a:t>
            </a:r>
            <a:r>
              <a:rPr lang="ru-RU" sz="1800" b="0" dirty="0"/>
              <a:t> </a:t>
            </a:r>
            <a:r>
              <a:rPr lang="ru-RU" sz="1800" b="0" dirty="0" err="1"/>
              <a:t>житловий</a:t>
            </a:r>
            <a:r>
              <a:rPr lang="ru-RU" sz="1800" b="0" dirty="0"/>
              <a:t> </a:t>
            </a:r>
            <a:r>
              <a:rPr lang="ru-RU" sz="1800" b="0" dirty="0" err="1"/>
              <a:t>будинок</a:t>
            </a:r>
            <a:r>
              <a:rPr lang="ru-RU" sz="1800" b="0" dirty="0"/>
              <a:t> та </a:t>
            </a:r>
            <a:r>
              <a:rPr lang="ru-RU" sz="1800" b="0" dirty="0" err="1"/>
              <a:t>нежитлове</a:t>
            </a:r>
            <a:r>
              <a:rPr lang="ru-RU" sz="1800" b="0" dirty="0"/>
              <a:t> </a:t>
            </a:r>
            <a:r>
              <a:rPr lang="ru-RU" sz="1800" b="0" dirty="0" err="1"/>
              <a:t>приміщення</a:t>
            </a:r>
            <a:r>
              <a:rPr lang="ru-RU" sz="1800" b="0" dirty="0"/>
              <a:t> в </a:t>
            </a:r>
            <a:r>
              <a:rPr lang="ru-RU" sz="1800" b="0" dirty="0" err="1"/>
              <a:t>Королівстві</a:t>
            </a:r>
            <a:r>
              <a:rPr lang="ru-RU" sz="1800" b="0" dirty="0"/>
              <a:t> </a:t>
            </a:r>
            <a:r>
              <a:rPr lang="ru-RU" sz="1800" b="0" dirty="0" err="1"/>
              <a:t>Іспанія</a:t>
            </a:r>
            <a:r>
              <a:rPr lang="ru-RU" sz="1800" b="0" dirty="0"/>
              <a:t> </a:t>
            </a:r>
            <a:r>
              <a:rPr lang="ru-RU" sz="1800" b="0" dirty="0" err="1"/>
              <a:t>вартістю</a:t>
            </a:r>
            <a:r>
              <a:rPr lang="ru-RU" sz="1800" b="0" dirty="0"/>
              <a:t> </a:t>
            </a:r>
            <a:r>
              <a:rPr lang="ru-RU" sz="1800" b="0" dirty="0" err="1"/>
              <a:t>понад</a:t>
            </a:r>
            <a:r>
              <a:rPr lang="ru-RU" sz="1800" b="0" dirty="0"/>
              <a:t> 170 000 000 </a:t>
            </a:r>
            <a:r>
              <a:rPr lang="ru-RU" sz="1800" b="0" dirty="0" err="1"/>
              <a:t>грн</a:t>
            </a:r>
            <a:r>
              <a:rPr lang="ru-RU" sz="1800" b="0" dirty="0"/>
              <a:t>, та низку </a:t>
            </a:r>
            <a:r>
              <a:rPr lang="ru-RU" sz="1800" b="0" dirty="0" err="1"/>
              <a:t>транспортних</a:t>
            </a:r>
            <a:r>
              <a:rPr lang="ru-RU" sz="1800" b="0" dirty="0"/>
              <a:t> </a:t>
            </a:r>
            <a:r>
              <a:rPr lang="ru-RU" sz="1800" b="0" dirty="0" err="1"/>
              <a:t>засобів</a:t>
            </a:r>
            <a:r>
              <a:rPr lang="ru-RU" sz="1800" b="0" dirty="0"/>
              <a:t> </a:t>
            </a:r>
            <a:r>
              <a:rPr lang="ru-RU" sz="1800" b="0" dirty="0" err="1"/>
              <a:t>преміум-класу</a:t>
            </a:r>
            <a:r>
              <a:rPr lang="ru-RU" sz="1800" b="0" dirty="0"/>
              <a:t> на суму </a:t>
            </a:r>
            <a:r>
              <a:rPr lang="ru-RU" sz="1800" b="0" dirty="0" err="1"/>
              <a:t>близько</a:t>
            </a:r>
            <a:r>
              <a:rPr lang="ru-RU" sz="1800" b="0" dirty="0"/>
              <a:t> 20 000 000 </a:t>
            </a:r>
            <a:r>
              <a:rPr lang="ru-RU" sz="1800" b="0" dirty="0" err="1"/>
              <a:t>гривень</a:t>
            </a:r>
            <a:r>
              <a:rPr lang="ru-RU" sz="1800" b="0" dirty="0"/>
              <a:t>.</a:t>
            </a:r>
          </a:p>
          <a:p>
            <a:pPr algn="just"/>
            <a:r>
              <a:rPr lang="ru-RU" sz="1800" b="0" dirty="0" err="1"/>
              <a:t>Моніторинг</a:t>
            </a:r>
            <a:r>
              <a:rPr lang="ru-RU" sz="1800" b="0" dirty="0"/>
              <a:t> способу </a:t>
            </a:r>
            <a:r>
              <a:rPr lang="ru-RU" sz="1800" b="0" dirty="0" err="1"/>
              <a:t>життя</a:t>
            </a:r>
            <a:r>
              <a:rPr lang="ru-RU" sz="1800" b="0" dirty="0"/>
              <a:t> </a:t>
            </a:r>
            <a:r>
              <a:rPr lang="ru-RU" sz="1800" b="0" dirty="0" err="1"/>
              <a:t>розпочато</a:t>
            </a:r>
            <a:r>
              <a:rPr lang="ru-RU" sz="1800" b="0" dirty="0"/>
              <a:t> на </a:t>
            </a:r>
            <a:r>
              <a:rPr lang="ru-RU" sz="1800" b="0" dirty="0" err="1"/>
              <a:t>підставі</a:t>
            </a:r>
            <a:r>
              <a:rPr lang="ru-RU" sz="1800" b="0" dirty="0"/>
              <a:t> </a:t>
            </a:r>
            <a:r>
              <a:rPr lang="ru-RU" sz="1800" b="0" dirty="0" err="1"/>
              <a:t>розміщеної</a:t>
            </a:r>
            <a:r>
              <a:rPr lang="ru-RU" sz="1800" b="0" dirty="0"/>
              <a:t> на </a:t>
            </a:r>
            <a:r>
              <a:rPr lang="ru-RU" sz="1800" b="0" dirty="0" err="1"/>
              <a:t>сайті</a:t>
            </a:r>
            <a:r>
              <a:rPr lang="ru-RU" sz="1800" b="0" dirty="0"/>
              <a:t> «</a:t>
            </a:r>
            <a:r>
              <a:rPr lang="en-US" sz="1800" b="0" dirty="0"/>
              <a:t>YouTube» </a:t>
            </a:r>
            <a:r>
              <a:rPr lang="ru-RU" sz="1800" b="0" dirty="0"/>
              <a:t>у </a:t>
            </a:r>
            <a:r>
              <a:rPr lang="ru-RU" sz="1800" b="0" dirty="0" err="1"/>
              <a:t>публікації</a:t>
            </a:r>
            <a:r>
              <a:rPr lang="ru-RU" sz="1800" b="0" dirty="0"/>
              <a:t> про «</a:t>
            </a:r>
            <a:r>
              <a:rPr lang="ru-RU" sz="1800" b="0" dirty="0" err="1"/>
              <a:t>розкішне</a:t>
            </a:r>
            <a:r>
              <a:rPr lang="ru-RU" sz="1800" b="0" dirty="0"/>
              <a:t> </a:t>
            </a:r>
            <a:r>
              <a:rPr lang="ru-RU" sz="1800" b="0" dirty="0" err="1"/>
              <a:t>життя</a:t>
            </a:r>
            <a:r>
              <a:rPr lang="ru-RU" sz="1800" b="0" dirty="0"/>
              <a:t> </a:t>
            </a:r>
            <a:r>
              <a:rPr lang="ru-RU" sz="1800" b="0" dirty="0" err="1"/>
              <a:t>Одеського</a:t>
            </a:r>
            <a:r>
              <a:rPr lang="ru-RU" sz="1800" b="0" dirty="0"/>
              <a:t> </a:t>
            </a:r>
            <a:r>
              <a:rPr lang="ru-RU" sz="1800" b="0" dirty="0" err="1"/>
              <a:t>воєнкома</a:t>
            </a:r>
            <a:r>
              <a:rPr lang="ru-RU" sz="1800" b="0" dirty="0"/>
              <a:t>» та </a:t>
            </a:r>
            <a:r>
              <a:rPr lang="ru-RU" sz="1800" b="0" dirty="0" err="1"/>
              <a:t>набуту</a:t>
            </a:r>
            <a:r>
              <a:rPr lang="ru-RU" sz="1800" b="0" dirty="0"/>
              <a:t> </a:t>
            </a:r>
            <a:r>
              <a:rPr lang="ru-RU" sz="1800" b="0" dirty="0" err="1"/>
              <a:t>нерухомість</a:t>
            </a:r>
            <a:r>
              <a:rPr lang="ru-RU" sz="1800" b="0" dirty="0"/>
              <a:t> за кордоном.</a:t>
            </a:r>
          </a:p>
          <a:p>
            <a:pPr algn="just"/>
            <a:r>
              <a:rPr lang="ru-RU" sz="1800" b="0" dirty="0" err="1"/>
              <a:t>Проаналізувавши</a:t>
            </a:r>
            <a:r>
              <a:rPr lang="ru-RU" sz="1800" b="0" dirty="0"/>
              <a:t> доходи та </a:t>
            </a:r>
            <a:r>
              <a:rPr lang="ru-RU" sz="1800" b="0" dirty="0" err="1"/>
              <a:t>видатки</a:t>
            </a:r>
            <a:r>
              <a:rPr lang="ru-RU" sz="1800" b="0" dirty="0"/>
              <a:t> </a:t>
            </a:r>
            <a:r>
              <a:rPr lang="ru-RU" sz="1800" b="0" dirty="0" err="1"/>
              <a:t>посадовця</a:t>
            </a:r>
            <a:r>
              <a:rPr lang="ru-RU" sz="1800" b="0" dirty="0"/>
              <a:t> та </a:t>
            </a:r>
            <a:r>
              <a:rPr lang="ru-RU" sz="1800" b="0" dirty="0" err="1"/>
              <a:t>його</a:t>
            </a:r>
            <a:r>
              <a:rPr lang="ru-RU" sz="1800" b="0" dirty="0"/>
              <a:t> </a:t>
            </a:r>
            <a:r>
              <a:rPr lang="ru-RU" sz="1800" b="0" dirty="0" err="1"/>
              <a:t>близьких</a:t>
            </a:r>
            <a:r>
              <a:rPr lang="ru-RU" sz="1800" b="0" dirty="0"/>
              <a:t>, НАЗК </a:t>
            </a:r>
            <a:r>
              <a:rPr lang="ru-RU" sz="1800" b="0" dirty="0" err="1"/>
              <a:t>прийшло</a:t>
            </a:r>
            <a:r>
              <a:rPr lang="ru-RU" sz="1800" b="0" dirty="0"/>
              <a:t> до </a:t>
            </a:r>
            <a:r>
              <a:rPr lang="ru-RU" sz="1800" b="0" dirty="0" err="1"/>
              <a:t>висновків</a:t>
            </a:r>
            <a:r>
              <a:rPr lang="ru-RU" sz="1800" b="0" dirty="0"/>
              <a:t> про </a:t>
            </a:r>
            <a:r>
              <a:rPr lang="ru-RU" sz="1800" b="0" dirty="0" err="1"/>
              <a:t>неможливість</a:t>
            </a:r>
            <a:r>
              <a:rPr lang="ru-RU" sz="1800" b="0" dirty="0"/>
              <a:t> </a:t>
            </a:r>
            <a:r>
              <a:rPr lang="ru-RU" sz="1800" b="0" dirty="0" err="1"/>
              <a:t>придбати</a:t>
            </a:r>
            <a:r>
              <a:rPr lang="ru-RU" sz="1800" b="0" dirty="0"/>
              <a:t> </a:t>
            </a:r>
            <a:r>
              <a:rPr lang="ru-RU" sz="1800" b="0" dirty="0" err="1"/>
              <a:t>зазначені</a:t>
            </a:r>
            <a:r>
              <a:rPr lang="ru-RU" sz="1800" b="0" dirty="0"/>
              <a:t> </a:t>
            </a:r>
            <a:r>
              <a:rPr lang="ru-RU" sz="1800" b="0" dirty="0" err="1"/>
              <a:t>активи</a:t>
            </a:r>
            <a:r>
              <a:rPr lang="ru-RU" sz="1800" b="0" dirty="0"/>
              <a:t> за </a:t>
            </a:r>
            <a:r>
              <a:rPr lang="ru-RU" sz="1800" b="0" dirty="0" err="1"/>
              <a:t>рахунок</a:t>
            </a:r>
            <a:r>
              <a:rPr lang="ru-RU" sz="1800" b="0" dirty="0"/>
              <a:t> </a:t>
            </a:r>
            <a:r>
              <a:rPr lang="ru-RU" sz="1800" b="0" dirty="0" err="1"/>
              <a:t>законних</a:t>
            </a:r>
            <a:r>
              <a:rPr lang="ru-RU" sz="1800" b="0" dirty="0"/>
              <a:t> </a:t>
            </a:r>
            <a:r>
              <a:rPr lang="ru-RU" sz="1800" b="0" dirty="0" err="1"/>
              <a:t>коштів</a:t>
            </a:r>
            <a:r>
              <a:rPr lang="ru-RU" sz="1800" b="0" dirty="0"/>
              <a:t>. </a:t>
            </a:r>
          </a:p>
          <a:p>
            <a:endParaRPr lang="uk-UA" sz="1800" b="0" dirty="0"/>
          </a:p>
          <a:p>
            <a:endParaRPr lang="uk-UA" sz="1800" b="0" dirty="0"/>
          </a:p>
          <a:p>
            <a:endParaRPr lang="uk-UA" sz="1800" b="0" dirty="0"/>
          </a:p>
          <a:p>
            <a:endParaRPr lang="uk-UA" sz="1800" b="0" dirty="0"/>
          </a:p>
          <a:p>
            <a:endParaRPr lang="uk-UA" sz="1800" b="0" dirty="0"/>
          </a:p>
          <a:p>
            <a:endParaRPr lang="en-US" sz="1800" b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E7F3E23-6B95-49CE-9318-54E41F821336}"/>
              </a:ext>
            </a:extLst>
          </p:cNvPr>
          <p:cNvSpPr txBox="1">
            <a:spLocks/>
          </p:cNvSpPr>
          <p:nvPr/>
        </p:nvSpPr>
        <p:spPr>
          <a:xfrm>
            <a:off x="358877" y="4734894"/>
            <a:ext cx="3334842" cy="43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6200" i="1" dirty="0"/>
              <a:t>Завдання</a:t>
            </a:r>
            <a:br>
              <a:rPr lang="uk-UA" dirty="0"/>
            </a:br>
            <a:endParaRPr lang="uk-UA" dirty="0"/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9776D7B5-085B-47BB-A56A-97CBE945A33D}"/>
              </a:ext>
            </a:extLst>
          </p:cNvPr>
          <p:cNvSpPr txBox="1">
            <a:spLocks/>
          </p:cNvSpPr>
          <p:nvPr/>
        </p:nvSpPr>
        <p:spPr>
          <a:xfrm>
            <a:off x="358877" y="5123918"/>
            <a:ext cx="8411496" cy="8465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just"/>
            <a:r>
              <a:rPr lang="uk-UA" sz="1800" b="0" dirty="0"/>
              <a:t>Що на вашу думку стало </a:t>
            </a:r>
            <a:r>
              <a:rPr lang="uk-UA" sz="1800" b="0"/>
              <a:t>підставою такої </a:t>
            </a:r>
            <a:r>
              <a:rPr lang="uk-UA" sz="1800" b="0" dirty="0"/>
              <a:t>уваги журналістів до способу життя Одеського воєнкома?</a:t>
            </a:r>
          </a:p>
          <a:p>
            <a:pPr algn="just"/>
            <a:r>
              <a:rPr lang="uk-UA" sz="1800" b="0" dirty="0"/>
              <a:t>Яким чином ЗМІ можна отримати інформацію про набуту за кордоном нерухомість?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92A5BB-93B7-4FB4-9507-C064D311A48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415" y="4561113"/>
            <a:ext cx="1431648" cy="1908864"/>
          </a:xfrm>
          <a:prstGeom prst="rect">
            <a:avLst/>
          </a:prstGeom>
        </p:spPr>
      </p:pic>
      <p:pic>
        <p:nvPicPr>
          <p:cNvPr id="11" name="Рисунок 10" descr="D:\Users\l.lesyk\Desktop\Одеса\Борисов_картинка.jpg">
            <a:extLst>
              <a:ext uri="{FF2B5EF4-FFF2-40B4-BE49-F238E27FC236}">
                <a16:creationId xmlns:a16="http://schemas.microsoft.com/office/drawing/2014/main" id="{EE306CA3-293A-423B-B6F0-17832EFC86B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12" y="878066"/>
            <a:ext cx="3833788" cy="23361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574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BD49F-6E5B-490F-8AE9-98FE965E4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Практичний кейс</a:t>
            </a:r>
            <a:r>
              <a:rPr lang="en-US" dirty="0"/>
              <a:t> 2</a:t>
            </a:r>
            <a:endParaRPr lang="uk-UA" dirty="0"/>
          </a:p>
        </p:txBody>
      </p:sp>
      <p:pic>
        <p:nvPicPr>
          <p:cNvPr id="5" name="Рисунок 4" descr="C:\Users\LF95A~1.LES\AppData\Local\Temp\{BD5C6CE3-37A9-4619-BA41-65BFEE2BF3BD}.tmp">
            <a:extLst>
              <a:ext uri="{FF2B5EF4-FFF2-40B4-BE49-F238E27FC236}">
                <a16:creationId xmlns:a16="http://schemas.microsoft.com/office/drawing/2014/main" id="{978F7004-BA5E-4F8E-BAF7-9CF5F091D37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98" y="887557"/>
            <a:ext cx="3867150" cy="26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C8E2A37F-13D4-4E27-8713-2DCE411E5616}"/>
              </a:ext>
            </a:extLst>
          </p:cNvPr>
          <p:cNvSpPr txBox="1">
            <a:spLocks/>
          </p:cNvSpPr>
          <p:nvPr/>
        </p:nvSpPr>
        <p:spPr>
          <a:xfrm>
            <a:off x="4849091" y="887556"/>
            <a:ext cx="6921211" cy="36735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just"/>
            <a:r>
              <a:rPr lang="uk-UA" sz="1800" b="0" dirty="0"/>
              <a:t>Впродовж 2020–2021 років матір, батько та теща </a:t>
            </a:r>
            <a:r>
              <a:rPr lang="ru-RU" sz="1800" b="0" dirty="0"/>
              <a:t>начальника одного з </a:t>
            </a:r>
            <a:r>
              <a:rPr lang="ru-RU" sz="1800" b="0" dirty="0" err="1"/>
              <a:t>відділів</a:t>
            </a:r>
            <a:r>
              <a:rPr lang="ru-RU" sz="1800" b="0" dirty="0"/>
              <a:t> </a:t>
            </a:r>
            <a:r>
              <a:rPr lang="ru-RU" sz="1800" b="0" dirty="0" err="1"/>
              <a:t>Управління</a:t>
            </a:r>
            <a:r>
              <a:rPr lang="ru-RU" sz="1800" b="0" dirty="0"/>
              <a:t> </a:t>
            </a:r>
            <a:r>
              <a:rPr lang="ru-RU" sz="1800" b="0" dirty="0" err="1"/>
              <a:t>стратегічних</a:t>
            </a:r>
            <a:r>
              <a:rPr lang="ru-RU" sz="1800" b="0" dirty="0"/>
              <a:t> </a:t>
            </a:r>
            <a:r>
              <a:rPr lang="ru-RU" sz="1800" b="0" dirty="0" err="1"/>
              <a:t>розслідувань</a:t>
            </a:r>
            <a:r>
              <a:rPr lang="ru-RU" sz="1800" b="0" dirty="0"/>
              <a:t> в </a:t>
            </a:r>
            <a:r>
              <a:rPr lang="ru-RU" sz="1800" b="0" dirty="0" err="1"/>
              <a:t>Одеській</a:t>
            </a:r>
            <a:r>
              <a:rPr lang="ru-RU" sz="1800" b="0" dirty="0"/>
              <a:t> </a:t>
            </a:r>
            <a:r>
              <a:rPr lang="ru-RU" sz="1800" b="0" dirty="0" err="1"/>
              <a:t>області</a:t>
            </a:r>
            <a:r>
              <a:rPr lang="ru-RU" sz="1800" b="0" dirty="0"/>
              <a:t> </a:t>
            </a:r>
            <a:r>
              <a:rPr lang="ru-RU" sz="1800" b="0" dirty="0" err="1"/>
              <a:t>Національної</a:t>
            </a:r>
            <a:r>
              <a:rPr lang="ru-RU" sz="1800" b="0" dirty="0"/>
              <a:t> </a:t>
            </a:r>
            <a:r>
              <a:rPr lang="ru-RU" sz="1800" b="0" dirty="0" err="1"/>
              <a:t>поліції</a:t>
            </a:r>
            <a:r>
              <a:rPr lang="ru-RU" sz="1800" b="0" dirty="0"/>
              <a:t> України</a:t>
            </a:r>
            <a:r>
              <a:rPr lang="uk-UA" sz="1800" b="0" dirty="0"/>
              <a:t> придбали автомобілі «</a:t>
            </a:r>
            <a:r>
              <a:rPr lang="en-US" sz="1800" b="0" dirty="0"/>
              <a:t>Lexus ES 250», 2016 </a:t>
            </a:r>
            <a:r>
              <a:rPr lang="uk-UA" sz="1800" b="0" dirty="0" err="1"/>
              <a:t>р.в</a:t>
            </a:r>
            <a:r>
              <a:rPr lang="uk-UA" sz="1800" b="0" dirty="0"/>
              <a:t>., «</a:t>
            </a:r>
            <a:r>
              <a:rPr lang="en-US" sz="1800" b="0" dirty="0" err="1"/>
              <a:t>Mercedez</a:t>
            </a:r>
            <a:r>
              <a:rPr lang="en-US" sz="1800" b="0" dirty="0"/>
              <a:t>-Benz GLK 220 CDI», 2011 </a:t>
            </a:r>
            <a:r>
              <a:rPr lang="uk-UA" sz="1800" b="0" dirty="0" err="1"/>
              <a:t>р.в</a:t>
            </a:r>
            <a:r>
              <a:rPr lang="uk-UA" sz="1800" b="0" dirty="0"/>
              <a:t>., «</a:t>
            </a:r>
            <a:r>
              <a:rPr lang="en-US" sz="1800" b="0" dirty="0" err="1"/>
              <a:t>Mercedez</a:t>
            </a:r>
            <a:r>
              <a:rPr lang="en-US" sz="1800" b="0" dirty="0"/>
              <a:t>-Benz GLE 350D», 2017 </a:t>
            </a:r>
            <a:r>
              <a:rPr lang="uk-UA" sz="1800" b="0" dirty="0" err="1"/>
              <a:t>р.в</a:t>
            </a:r>
            <a:r>
              <a:rPr lang="uk-UA" sz="1800" b="0" dirty="0"/>
              <a:t>. на суму </a:t>
            </a:r>
            <a:r>
              <a:rPr lang="uk-UA" sz="1800" dirty="0"/>
              <a:t>2 млн грн, </a:t>
            </a:r>
            <a:r>
              <a:rPr lang="uk-UA" sz="1800" b="0" dirty="0"/>
              <a:t>а сам суб’єкт декларування у 2021 та 2022 роках отримав</a:t>
            </a:r>
            <a:r>
              <a:rPr lang="uk-UA" sz="1800" dirty="0"/>
              <a:t> </a:t>
            </a:r>
            <a:r>
              <a:rPr lang="uk-UA" sz="1800" b="0" dirty="0"/>
              <a:t>грошові кошти у сумі </a:t>
            </a:r>
            <a:r>
              <a:rPr lang="uk-UA" sz="1800" dirty="0"/>
              <a:t>800 тис. грн </a:t>
            </a:r>
            <a:r>
              <a:rPr lang="uk-UA" sz="1800" b="0" dirty="0"/>
              <a:t>у вигляді подарунку від близьких осіб.</a:t>
            </a:r>
          </a:p>
          <a:p>
            <a:pPr algn="just"/>
            <a:r>
              <a:rPr lang="uk-UA" sz="1800" b="0" dirty="0"/>
              <a:t> Фактично рухомим майном користувався поліцейський і його дружина.</a:t>
            </a:r>
          </a:p>
          <a:p>
            <a:pPr algn="just"/>
            <a:r>
              <a:rPr lang="ru-RU" sz="1800" b="0" dirty="0" err="1"/>
              <a:t>Проаналізувавши</a:t>
            </a:r>
            <a:r>
              <a:rPr lang="ru-RU" sz="1800" b="0" dirty="0"/>
              <a:t> доходи та </a:t>
            </a:r>
            <a:r>
              <a:rPr lang="ru-RU" sz="1800" b="0" dirty="0" err="1"/>
              <a:t>видатки</a:t>
            </a:r>
            <a:r>
              <a:rPr lang="ru-RU" sz="1800" b="0" dirty="0"/>
              <a:t> </a:t>
            </a:r>
            <a:r>
              <a:rPr lang="ru-RU" sz="1800" b="0" dirty="0" err="1"/>
              <a:t>посадовця</a:t>
            </a:r>
            <a:r>
              <a:rPr lang="ru-RU" sz="1800" b="0" dirty="0"/>
              <a:t> та </a:t>
            </a:r>
            <a:r>
              <a:rPr lang="ru-RU" sz="1800" b="0" dirty="0" err="1"/>
              <a:t>його</a:t>
            </a:r>
            <a:r>
              <a:rPr lang="ru-RU" sz="1800" b="0" dirty="0"/>
              <a:t> </a:t>
            </a:r>
            <a:r>
              <a:rPr lang="ru-RU" sz="1800" b="0" dirty="0" err="1"/>
              <a:t>близьких</a:t>
            </a:r>
            <a:r>
              <a:rPr lang="ru-RU" sz="1800" b="0" dirty="0"/>
              <a:t>, НАЗК </a:t>
            </a:r>
            <a:r>
              <a:rPr lang="ru-RU" sz="1800" b="0" dirty="0" err="1"/>
              <a:t>прийшло</a:t>
            </a:r>
            <a:r>
              <a:rPr lang="ru-RU" sz="1800" b="0" dirty="0"/>
              <a:t> до </a:t>
            </a:r>
            <a:r>
              <a:rPr lang="ru-RU" sz="1800" b="0" dirty="0" err="1"/>
              <a:t>висновків</a:t>
            </a:r>
            <a:r>
              <a:rPr lang="ru-RU" sz="1800" b="0" dirty="0"/>
              <a:t> про </a:t>
            </a:r>
            <a:r>
              <a:rPr lang="ru-RU" sz="1800" b="0" dirty="0" err="1"/>
              <a:t>неможливість</a:t>
            </a:r>
            <a:r>
              <a:rPr lang="ru-RU" sz="1800" b="0" dirty="0"/>
              <a:t> </a:t>
            </a:r>
            <a:r>
              <a:rPr lang="ru-RU" sz="1800" b="0" dirty="0" err="1"/>
              <a:t>придбати</a:t>
            </a:r>
            <a:r>
              <a:rPr lang="ru-RU" sz="1800" b="0" dirty="0"/>
              <a:t> </a:t>
            </a:r>
            <a:r>
              <a:rPr lang="ru-RU" sz="1800" b="0" dirty="0" err="1"/>
              <a:t>зазначені</a:t>
            </a:r>
            <a:r>
              <a:rPr lang="ru-RU" sz="1800" b="0" dirty="0"/>
              <a:t> </a:t>
            </a:r>
            <a:r>
              <a:rPr lang="ru-RU" sz="1800" b="0" dirty="0" err="1"/>
              <a:t>активи</a:t>
            </a:r>
            <a:r>
              <a:rPr lang="ru-RU" sz="1800" b="0" dirty="0"/>
              <a:t> за </a:t>
            </a:r>
            <a:r>
              <a:rPr lang="ru-RU" sz="1800" b="0" dirty="0" err="1"/>
              <a:t>рахунок</a:t>
            </a:r>
            <a:r>
              <a:rPr lang="ru-RU" sz="1800" b="0" dirty="0"/>
              <a:t> </a:t>
            </a:r>
            <a:r>
              <a:rPr lang="ru-RU" sz="1800" b="0" dirty="0" err="1"/>
              <a:t>законних</a:t>
            </a:r>
            <a:r>
              <a:rPr lang="ru-RU" sz="1800" b="0" dirty="0"/>
              <a:t> </a:t>
            </a:r>
            <a:r>
              <a:rPr lang="ru-RU" sz="1800" b="0" dirty="0" err="1"/>
              <a:t>коштів</a:t>
            </a:r>
            <a:r>
              <a:rPr lang="ru-RU" sz="1800" b="0" dirty="0"/>
              <a:t>. </a:t>
            </a:r>
          </a:p>
          <a:p>
            <a:pPr algn="just"/>
            <a:r>
              <a:rPr lang="ru-RU" sz="1800" b="0" dirty="0" err="1"/>
              <a:t>Суб’єкт</a:t>
            </a:r>
            <a:r>
              <a:rPr lang="ru-RU" sz="1800" b="0" dirty="0"/>
              <a:t> </a:t>
            </a:r>
            <a:r>
              <a:rPr lang="ru-RU" sz="1800" b="0" dirty="0" err="1"/>
              <a:t>декларування</a:t>
            </a:r>
            <a:r>
              <a:rPr lang="ru-RU" sz="1800" b="0" dirty="0"/>
              <a:t> на запит </a:t>
            </a:r>
            <a:r>
              <a:rPr lang="ru-RU" sz="1800" b="0" dirty="0" err="1"/>
              <a:t>Національного</a:t>
            </a:r>
            <a:r>
              <a:rPr lang="ru-RU" sz="1800" b="0" dirty="0"/>
              <a:t> агентства про </a:t>
            </a:r>
            <a:r>
              <a:rPr lang="ru-RU" sz="1800" b="0" dirty="0" err="1"/>
              <a:t>джерело</a:t>
            </a:r>
            <a:r>
              <a:rPr lang="ru-RU" sz="1800" b="0" dirty="0"/>
              <a:t> </a:t>
            </a:r>
            <a:r>
              <a:rPr lang="ru-RU" sz="1800" b="0" dirty="0" err="1"/>
              <a:t>походження</a:t>
            </a:r>
            <a:r>
              <a:rPr lang="ru-RU" sz="1800" b="0" dirty="0"/>
              <a:t> </a:t>
            </a:r>
            <a:r>
              <a:rPr lang="ru-RU" sz="1800" b="0" dirty="0" err="1"/>
              <a:t>коштів</a:t>
            </a:r>
            <a:r>
              <a:rPr lang="ru-RU" sz="1800" b="0" dirty="0"/>
              <a:t> на </a:t>
            </a:r>
            <a:r>
              <a:rPr lang="ru-RU" sz="1800" b="0" dirty="0" err="1"/>
              <a:t>купівлю</a:t>
            </a:r>
            <a:r>
              <a:rPr lang="ru-RU" sz="1800" b="0" dirty="0"/>
              <a:t> ТЗ </a:t>
            </a:r>
            <a:r>
              <a:rPr lang="ru-RU" sz="1800" b="0" dirty="0" err="1"/>
              <a:t>надав</a:t>
            </a:r>
            <a:r>
              <a:rPr lang="ru-RU" sz="1800" b="0" dirty="0"/>
              <a:t> договори </a:t>
            </a:r>
            <a:r>
              <a:rPr lang="ru-RU" sz="1800" b="0" dirty="0" err="1"/>
              <a:t>позики</a:t>
            </a:r>
            <a:r>
              <a:rPr lang="ru-RU" sz="1800" b="0" dirty="0"/>
              <a:t>, </a:t>
            </a:r>
            <a:r>
              <a:rPr lang="ru-RU" sz="1800" b="0" dirty="0" err="1"/>
              <a:t>укладені</a:t>
            </a:r>
            <a:r>
              <a:rPr lang="ru-RU" sz="1800" b="0" dirty="0"/>
              <a:t> </a:t>
            </a:r>
            <a:r>
              <a:rPr lang="ru-RU" sz="1800" b="0" dirty="0" err="1"/>
              <a:t>його</a:t>
            </a:r>
            <a:r>
              <a:rPr lang="ru-RU" sz="1800" b="0" dirty="0"/>
              <a:t> </a:t>
            </a:r>
            <a:r>
              <a:rPr lang="ru-RU" sz="1800" b="0" dirty="0" err="1"/>
              <a:t>батьком</a:t>
            </a:r>
            <a:r>
              <a:rPr lang="ru-RU" sz="1800" b="0" dirty="0"/>
              <a:t> з </a:t>
            </a:r>
            <a:r>
              <a:rPr lang="ru-RU" sz="1800" b="0" dirty="0" err="1"/>
              <a:t>третьою</a:t>
            </a:r>
            <a:r>
              <a:rPr lang="ru-RU" sz="1800" b="0" dirty="0"/>
              <a:t> особою, </a:t>
            </a:r>
            <a:r>
              <a:rPr lang="uk-UA" sz="1800" b="0" dirty="0"/>
              <a:t>особисті заощадження тещі і тестя.</a:t>
            </a:r>
          </a:p>
          <a:p>
            <a:endParaRPr lang="uk-UA" sz="1800" b="0" dirty="0"/>
          </a:p>
          <a:p>
            <a:endParaRPr lang="uk-UA" sz="1800" b="0" dirty="0"/>
          </a:p>
          <a:p>
            <a:endParaRPr lang="uk-UA" sz="1800" b="0" dirty="0"/>
          </a:p>
          <a:p>
            <a:endParaRPr lang="uk-UA" sz="1800" b="0" dirty="0"/>
          </a:p>
          <a:p>
            <a:endParaRPr lang="uk-UA" sz="1800" b="0" dirty="0"/>
          </a:p>
          <a:p>
            <a:endParaRPr lang="en-US" sz="1800" b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E7F3E23-6B95-49CE-9318-54E41F821336}"/>
              </a:ext>
            </a:extLst>
          </p:cNvPr>
          <p:cNvSpPr txBox="1">
            <a:spLocks/>
          </p:cNvSpPr>
          <p:nvPr/>
        </p:nvSpPr>
        <p:spPr>
          <a:xfrm>
            <a:off x="358877" y="4405000"/>
            <a:ext cx="3334842" cy="43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6200" i="1" dirty="0"/>
              <a:t>Завдання</a:t>
            </a:r>
            <a:br>
              <a:rPr lang="uk-UA" dirty="0"/>
            </a:br>
            <a:endParaRPr lang="uk-UA" dirty="0"/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9776D7B5-085B-47BB-A56A-97CBE945A33D}"/>
              </a:ext>
            </a:extLst>
          </p:cNvPr>
          <p:cNvSpPr txBox="1">
            <a:spLocks/>
          </p:cNvSpPr>
          <p:nvPr/>
        </p:nvSpPr>
        <p:spPr>
          <a:xfrm>
            <a:off x="358877" y="4749846"/>
            <a:ext cx="8411496" cy="17430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just"/>
            <a:r>
              <a:rPr lang="uk-UA" sz="1800" b="0" dirty="0"/>
              <a:t>Опишіть детальний алгоритм збору доказів, які б свідчили про набуття транспортних засобів саме з метою користування (розпорядження) суб’єктом декларування або / та його дружиною та неможливості набуття їх за рахунок законних доходів</a:t>
            </a:r>
          </a:p>
          <a:p>
            <a:pPr algn="just"/>
            <a:endParaRPr lang="uk-UA" sz="1800" b="0" dirty="0"/>
          </a:p>
          <a:p>
            <a:pPr algn="just"/>
            <a:r>
              <a:rPr lang="uk-UA" sz="1800" b="0" dirty="0"/>
              <a:t>Яким чином / за допомогою яких інструментів (реєстри, соціальні мережі тощо) можна встановити фактичне користування транспортним засобом саме суб’єктом декларування?</a:t>
            </a:r>
          </a:p>
          <a:p>
            <a:pPr algn="just"/>
            <a:endParaRPr lang="uk-UA" sz="1800" b="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1BFB88-FB50-4E38-8CB6-E990338B488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361" y="4561113"/>
            <a:ext cx="1431648" cy="190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84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DE95F-AE9C-4274-BC3C-9A11DF66A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Практичний кейс 3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46691BDC-CEE8-4E62-8CF8-8D0170957E60}"/>
              </a:ext>
            </a:extLst>
          </p:cNvPr>
          <p:cNvSpPr txBox="1">
            <a:spLocks/>
          </p:cNvSpPr>
          <p:nvPr/>
        </p:nvSpPr>
        <p:spPr>
          <a:xfrm>
            <a:off x="4820266" y="894759"/>
            <a:ext cx="6056671" cy="25342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just"/>
            <a:r>
              <a:rPr lang="uk-UA" sz="1800" b="0" dirty="0"/>
              <a:t>Близькими особами (батько та матір) </a:t>
            </a:r>
            <a:r>
              <a:rPr lang="ru-RU" sz="1800" b="0" dirty="0"/>
              <a:t>заступника </a:t>
            </a:r>
            <a:r>
              <a:rPr lang="ru-RU" sz="1800" b="0" dirty="0" err="1"/>
              <a:t>Міністра</a:t>
            </a:r>
            <a:r>
              <a:rPr lang="ru-RU" sz="1800" b="0" dirty="0"/>
              <a:t> </a:t>
            </a:r>
            <a:r>
              <a:rPr lang="ru-RU" sz="1800" b="0" dirty="0" err="1"/>
              <a:t>захисту</a:t>
            </a:r>
            <a:r>
              <a:rPr lang="ru-RU" sz="1800" b="0" dirty="0"/>
              <a:t> </a:t>
            </a:r>
            <a:r>
              <a:rPr lang="ru-RU" sz="1800" b="0" dirty="0" err="1"/>
              <a:t>довкілля</a:t>
            </a:r>
            <a:r>
              <a:rPr lang="ru-RU" sz="1800" b="0" dirty="0"/>
              <a:t> та </a:t>
            </a:r>
            <a:r>
              <a:rPr lang="ru-RU" sz="1800" b="0" dirty="0" err="1"/>
              <a:t>природних</a:t>
            </a:r>
            <a:r>
              <a:rPr lang="ru-RU" sz="1800" b="0" dirty="0"/>
              <a:t> </a:t>
            </a:r>
            <a:r>
              <a:rPr lang="ru-RU" sz="1800" b="0" dirty="0" err="1"/>
              <a:t>ресурсів</a:t>
            </a:r>
            <a:r>
              <a:rPr lang="ru-RU" sz="1800" b="0" dirty="0"/>
              <a:t> </a:t>
            </a:r>
            <a:r>
              <a:rPr lang="ru-RU" sz="1800" b="0" dirty="0" err="1"/>
              <a:t>України</a:t>
            </a:r>
            <a:r>
              <a:rPr lang="uk-UA" sz="1800" b="0" dirty="0"/>
              <a:t> у 2020 та 2021 роках набуто у власність об’єкти нерухомого майна в елітному передмісті Києва на суму 3 млн гривень.</a:t>
            </a:r>
          </a:p>
          <a:p>
            <a:pPr algn="just"/>
            <a:r>
              <a:rPr lang="uk-UA" sz="1800" b="0" dirty="0"/>
              <a:t>В деклараціях суб’єкт декларування зазначає проживання сім’єю (суб’єкт декларування, чоловік та дитина) в квартирі площею 22 </a:t>
            </a:r>
            <a:r>
              <a:rPr lang="uk-UA" sz="1800" b="0" dirty="0" err="1"/>
              <a:t>кв.м</a:t>
            </a:r>
            <a:r>
              <a:rPr lang="uk-UA" sz="1800" b="0" dirty="0"/>
              <a:t>. у м. Києві.</a:t>
            </a:r>
          </a:p>
          <a:p>
            <a:r>
              <a:rPr lang="uk-UA" sz="1800" b="0" dirty="0"/>
              <a:t>Фінансовий стан батьків суб’єкта декларування не дозволяв набути нерухомість на таку суму коштів.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CA49B9D-E631-4529-B779-113AB895A645}"/>
              </a:ext>
            </a:extLst>
          </p:cNvPr>
          <p:cNvSpPr txBox="1">
            <a:spLocks/>
          </p:cNvSpPr>
          <p:nvPr/>
        </p:nvSpPr>
        <p:spPr>
          <a:xfrm>
            <a:off x="368771" y="4351382"/>
            <a:ext cx="3334842" cy="43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6200" i="1" dirty="0"/>
              <a:t>Завдання</a:t>
            </a:r>
            <a:br>
              <a:rPr lang="uk-UA" dirty="0"/>
            </a:br>
            <a:endParaRPr lang="uk-UA" dirty="0"/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9635D4DC-3104-40B9-A9B8-2D0B96733AB1}"/>
              </a:ext>
            </a:extLst>
          </p:cNvPr>
          <p:cNvSpPr txBox="1">
            <a:spLocks/>
          </p:cNvSpPr>
          <p:nvPr/>
        </p:nvSpPr>
        <p:spPr>
          <a:xfrm>
            <a:off x="233752" y="4788897"/>
            <a:ext cx="8411496" cy="12742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1800" b="0" dirty="0"/>
              <a:t>Опишіть детальний алгоритм збору доказів, які б підтверджували, факт користування суб’єктом декларування майном, яке набуте її батьками. </a:t>
            </a:r>
          </a:p>
          <a:p>
            <a:endParaRPr lang="uk-UA" sz="1800" b="0" dirty="0"/>
          </a:p>
          <a:p>
            <a:r>
              <a:rPr lang="uk-UA" sz="1800" b="0" dirty="0"/>
              <a:t>Чи має перспективи зазначена справа враховуючи відсутність прямих доказів розпорядження суб’єктом декларування майном.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2FF191-E7E5-4689-86C0-33A2723A9AA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593" y="4597526"/>
            <a:ext cx="1431648" cy="16570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7EBD88-E8FC-423D-BC91-169FAC02C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4" y="894758"/>
            <a:ext cx="3872346" cy="282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06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FA6EB-3DDA-86ED-41E7-8E7F915AA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Практичний кейс 4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57FEDD-4C46-2E4C-843E-0BD564FF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58" y="1017361"/>
            <a:ext cx="4060372" cy="27164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67B4000-9166-5BC3-14AD-65AA1D9063F2}"/>
              </a:ext>
            </a:extLst>
          </p:cNvPr>
          <p:cNvSpPr txBox="1">
            <a:spLocks/>
          </p:cNvSpPr>
          <p:nvPr/>
        </p:nvSpPr>
        <p:spPr>
          <a:xfrm>
            <a:off x="4852923" y="981800"/>
            <a:ext cx="6056671" cy="3372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just"/>
            <a:r>
              <a:rPr lang="uk-UA" sz="1800" b="0" dirty="0"/>
              <a:t>Близькою особою (</a:t>
            </a:r>
            <a:r>
              <a:rPr lang="uk-UA" sz="1800" b="0" dirty="0" err="1"/>
              <a:t>тещею</a:t>
            </a:r>
            <a:r>
              <a:rPr lang="uk-UA" sz="1800" b="0" dirty="0"/>
              <a:t>) народного депутата України у 2021 році набуто у власність квартиру площею понад 350 </a:t>
            </a:r>
            <a:r>
              <a:rPr lang="uk-UA" sz="1800" b="0" dirty="0" err="1"/>
              <a:t>кв.м</a:t>
            </a:r>
            <a:r>
              <a:rPr lang="uk-UA" sz="1800" b="0" dirty="0"/>
              <a:t>. в елітному житловому комплексі міста Києва вартістю 5 млн грн за договором.</a:t>
            </a:r>
          </a:p>
          <a:p>
            <a:pPr algn="just"/>
            <a:r>
              <a:rPr lang="uk-UA" sz="1800" b="0" dirty="0"/>
              <a:t>Зазначена інформація стала відома через публікацію журналістів, які встановили, що народний депутат кожного ранку виїжджає з вказаного елітного комплексу.</a:t>
            </a:r>
          </a:p>
          <a:p>
            <a:pPr algn="just"/>
            <a:r>
              <a:rPr lang="uk-UA" sz="1800" b="0" dirty="0"/>
              <a:t>Фінансовий стан тещі та тестя суб’єкта декларування не дозволяв набути нерухомість у такій сумі.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70995B7-3B92-FCF0-432D-4907CB80C090}"/>
              </a:ext>
            </a:extLst>
          </p:cNvPr>
          <p:cNvSpPr txBox="1">
            <a:spLocks/>
          </p:cNvSpPr>
          <p:nvPr/>
        </p:nvSpPr>
        <p:spPr>
          <a:xfrm>
            <a:off x="368771" y="4351382"/>
            <a:ext cx="3334842" cy="43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6200" i="1" dirty="0"/>
              <a:t>Завдання</a:t>
            </a:r>
            <a:br>
              <a:rPr lang="uk-UA" dirty="0"/>
            </a:br>
            <a:endParaRPr lang="uk-UA" dirty="0"/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49596B23-4B8B-6204-7975-3977DADA5366}"/>
              </a:ext>
            </a:extLst>
          </p:cNvPr>
          <p:cNvSpPr txBox="1">
            <a:spLocks/>
          </p:cNvSpPr>
          <p:nvPr/>
        </p:nvSpPr>
        <p:spPr>
          <a:xfrm>
            <a:off x="233752" y="4788896"/>
            <a:ext cx="8411496" cy="960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baseline="0">
                <a:solidFill>
                  <a:srgbClr val="202A78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uk-UA" sz="1600" b="0" dirty="0"/>
              <a:t>Зазначте, що саме з вищевикладеного у вас викликало сумніви?</a:t>
            </a:r>
          </a:p>
          <a:p>
            <a:endParaRPr lang="uk-UA" sz="1600" b="0" dirty="0"/>
          </a:p>
          <a:p>
            <a:r>
              <a:rPr lang="uk-UA" sz="1600" b="0" dirty="0"/>
              <a:t>Які заходи ви б вжили для з’ясування достовірності (підтвердження чи спростування) вказаної інформації?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4795FB-5124-496D-A31F-98F79ED3255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161" y="4489338"/>
            <a:ext cx="1431648" cy="190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19894"/>
      </p:ext>
    </p:extLst>
  </p:cSld>
  <p:clrMapOvr>
    <a:masterClrMapping/>
  </p:clrMapOvr>
</p:sld>
</file>

<file path=ppt/theme/theme1.xml><?xml version="1.0" encoding="utf-8"?>
<a:theme xmlns:a="http://schemas.openxmlformats.org/drawingml/2006/main" name="Заголовок 2 стр">
  <a:themeElements>
    <a:clrScheme name="NACP">
      <a:dk1>
        <a:srgbClr val="242F6F"/>
      </a:dk1>
      <a:lt1>
        <a:srgbClr val="FFFFFF"/>
      </a:lt1>
      <a:dk2>
        <a:srgbClr val="242F6F"/>
      </a:dk2>
      <a:lt2>
        <a:srgbClr val="E6AF12"/>
      </a:lt2>
      <a:accent1>
        <a:srgbClr val="242F6F"/>
      </a:accent1>
      <a:accent2>
        <a:srgbClr val="E6AF12"/>
      </a:accent2>
      <a:accent3>
        <a:srgbClr val="000000"/>
      </a:accent3>
      <a:accent4>
        <a:srgbClr val="E6AF12"/>
      </a:accent4>
      <a:accent5>
        <a:srgbClr val="242F6F"/>
      </a:accent5>
      <a:accent6>
        <a:srgbClr val="7F7F7F"/>
      </a:accent6>
      <a:hlink>
        <a:srgbClr val="0563C1"/>
      </a:hlink>
      <a:folHlink>
        <a:srgbClr val="E6AF12"/>
      </a:folHlink>
    </a:clrScheme>
    <a:fontScheme name="Настроювані 3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5581</TotalTime>
  <Words>1239</Words>
  <Application>Microsoft Office PowerPoint</Application>
  <PresentationFormat>Широкий екран</PresentationFormat>
  <Paragraphs>156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Arial Narrow</vt:lpstr>
      <vt:lpstr>Calibri</vt:lpstr>
      <vt:lpstr>Times New Roman</vt:lpstr>
      <vt:lpstr>Заголовок 2 стр</vt:lpstr>
      <vt:lpstr>Презентація PowerPoint</vt:lpstr>
      <vt:lpstr>Підстави для початку проведення моніторингу способу життя:</vt:lpstr>
      <vt:lpstr>Основні етапи проведення моніторингу способу життя: </vt:lpstr>
      <vt:lpstr>Методика розрахунку (доходи vs витрати)  Розрахунок базується на принципі порівняння активів із законними джерелами їх походження: визначення законних доходів: враховуються офіційна зарплата, гонорари, дивіденди, спадщина та подарунки (якщо вони зазначені у деклараціях).  Важливо: Суди враховують доходи за рік отримання майна та попередній до нього рік. Доходи різних років не завжди можна просто підсумувати, якщо вони не були задекларовані як заощадження;  Оцінка вартості активу: НАЗК перевіряє точність оцінки. Якщо авто придбано за 149 тис. грн, а його ринкова вартість — 1 млн грн, для розрахунку необґрунтованості може бути використана ринкова ціна на дату набуття;  Врахування «розумних витрат»: від офіційних доходів віднімаються витрати на проживання (можуть використовуватись дані про прожиткові мінімуми встановлені на рік набуття активу, а також безготівкові витрати по банківських картках).   Фінальна формула:   Різниця           законні доходи        вартість активу         витрати на проживання  </vt:lpstr>
      <vt:lpstr>Види відповідальності</vt:lpstr>
      <vt:lpstr>Практичний кейс 1</vt:lpstr>
      <vt:lpstr>Практичний кейс 2</vt:lpstr>
      <vt:lpstr>Практичний кейс 3</vt:lpstr>
      <vt:lpstr>Практичний кейс 4</vt:lpstr>
      <vt:lpstr>Практичний кейс 5 </vt:lpstr>
      <vt:lpstr>Результати проведених МСЖ за 2023 – 2025 роки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Лесик Леся Миколаївна</cp:lastModifiedBy>
  <cp:revision>268</cp:revision>
  <cp:lastPrinted>2026-07-23T06:24:39Z</cp:lastPrinted>
  <dcterms:created xsi:type="dcterms:W3CDTF">2023-07-03T09:33:23Z</dcterms:created>
  <dcterms:modified xsi:type="dcterms:W3CDTF">2026-07-27T09:19:51Z</dcterms:modified>
</cp:coreProperties>
</file>