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7" r:id="rId11"/>
    <p:sldId id="268" r:id="rId12"/>
    <p:sldId id="273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02157018997886"/>
          <c:y val="7.2835876383368928E-2"/>
          <c:w val="0.43828537578409649"/>
          <c:h val="0.8295219730038070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6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7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9169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280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1819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725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349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4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73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1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08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14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25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54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2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627B3-6081-4A0F-9C57-07B48CEE8D5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DCCA18C-3763-4E7C-B91D-A3B410CE2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2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D0%97%D0%B0%D0%BA%D0%BE%D0%BD+%D0%A3%D0%BA%D1%80%D0%B0%D1%97%D0%BD%D0%B8+%C2%AB%D0%9F%D1%80%D0%BE+%D0%BC%D1%96%D1%81%D1%86%D0%B5%D0%B2%D0%B5+%D1%81%D0%B0%D0%BC%D0%BE%D0%B2%D1%80%D1%8F%D0%B4%D1%83%D0%B2%D0%B0%D0%BD%D0%BD%D1%8F+%D0%B2+%D0%A3%D0%BA%D1%80%D0%B0%D1%97%D0%BD%D1%96%C2%BB&amp;oq=%D0%BD%D0%BE%D1%80%D0%BC%D0%B0%D1%82%D0%B8%D0%B2%D0%BD%D1%96+%D0%B4%D0%BE%D0%BA%D1%83%D0%BC%D0%B5%D0%BD%D1%82%D0%B8+%D1%89%D0%BE+%D1%80%D0%B5%D0%B3%D0%BB%D0%B0%D0%BC%D0%B5%D0%BD%D1%82%D1%83%D1%8E%D1%82%D1%8C+%D0%B7%D0%B4%D1%96%D0%B9%D1%81%D0%BD%D0%B5%D0%BD%D0%BD%D1%8F+%D0%BE%D1%80%D0%B3%D0%B0%D0%BD%D0%B0%D0%BC%D0%B8+%D0%BC%D1%96%D1%81%D1%86%D0%B5%D0%B2%D0%BE%D0%B3%D0%BE+%D1%81%D0%B0%D0%BC%D0%BE%D0%B2%D1%80%D1%8F%D0%B4%D1%83%D0%B2%D0%B0%D0%BD%D0%BD%D1%8F+%D0%B4%D0%B5%D0%BB%D0%B5%D0%B3%D0%BE%D0%B2%D0%B0%D0%BD%D0%B8%D1%85+%D0%BF%D0%BE%D0%B2%D0%BD%D0%BE%D0%B2%D0%B0%D0%B6%D0%B5%D0%BD%D1%8C+%D0%BE%D1%80%D0%B3%D0%B0%D0%BD%D1%96%D0%B2+%D0%B2%D0%B8%D0%BA%D0%BE%D0%BD%D0%B0%D0%B2%D1%87%D0%BE%D1%97+%D0%B2%D0%BB%D0%B0%D0%B4%D0%B8&amp;gs_lcrp=EgZjaHJvbWUyBggAEEUYOdIBCTE1MDdqMGoxNagCCLACAQ&amp;sourceid=chrome&amp;ie=UTF-8&amp;mstk=AUtExfDZPm6lp0ebkG5_wIwW7l45FF-pZswbQnUeOUYOFYmJgnX87hgGP5yexdMIMXfm_trvHQBDag34Mx1pRp8qpiGaE1_wMdtxfS9EGjm3CXBUQIp7tkUab6XY73FJqqkoE3tWTE5B4v4PBt5J7pJccrfjY1e-mZAJWdecXGWznhIa3lr2TJPBDnJUR6Ark9H4jTdoJumQZKTyf3gN0V_Xee22gr4hyb6zZK-Mv41ji6nOG11dZ_vgnGw5DtKeaPXsKBj47QX4ONzHyraaaWcW0D4d&amp;csui=3&amp;ved=2ahUKEwjSleeyutySAxUePhAIHfZDFa0QgK4QegQIAxAD" TargetMode="External"/><Relationship Id="rId2" Type="http://schemas.openxmlformats.org/officeDocument/2006/relationships/hyperlink" Target="https://www.google.com/search?q=%D0%9A%D0%BE%D0%BD%D1%81%D1%82%D0%B8%D1%82%D1%83%D1%86%D1%96%D1%8F+%D0%A3%D0%BA%D1%80%D0%B0%D1%97%D0%BD%D0%B8&amp;oq=%D0%BD%D0%BE%D1%80%D0%BC%D0%B0%D1%82%D0%B8%D0%B2%D0%BD%D1%96+%D0%B4%D0%BE%D0%BA%D1%83%D0%BC%D0%B5%D0%BD%D1%82%D0%B8+%D1%89%D0%BE+%D1%80%D0%B5%D0%B3%D0%BB%D0%B0%D0%BC%D0%B5%D0%BD%D1%82%D1%83%D1%8E%D1%82%D1%8C+%D0%B7%D0%B4%D1%96%D0%B9%D1%81%D0%BD%D0%B5%D0%BD%D0%BD%D1%8F+%D0%BE%D1%80%D0%B3%D0%B0%D0%BD%D0%B0%D0%BC%D0%B8+%D0%BC%D1%96%D1%81%D1%86%D0%B5%D0%B2%D0%BE%D0%B3%D0%BE+%D1%81%D0%B0%D0%BC%D0%BE%D0%B2%D1%80%D1%8F%D0%B4%D1%83%D0%B2%D0%B0%D0%BD%D0%BD%D1%8F+%D0%B4%D0%B5%D0%BB%D0%B5%D0%B3%D0%BE%D0%B2%D0%B0%D0%BD%D0%B8%D1%85+%D0%BF%D0%BE%D0%B2%D0%BD%D0%BE%D0%B2%D0%B0%D0%B6%D0%B5%D0%BD%D1%8C+%D0%BE%D1%80%D0%B3%D0%B0%D0%BD%D1%96%D0%B2+%D0%B2%D0%B8%D0%BA%D0%BE%D0%BD%D0%B0%D0%B2%D1%87%D0%BE%D1%97+%D0%B2%D0%BB%D0%B0%D0%B4%D0%B8&amp;gs_lcrp=EgZjaHJvbWUyBggAEEUYOdIBCTE1MDdqMGoxNagCCLACAQ&amp;sourceid=chrome&amp;ie=UTF-8&amp;mstk=AUtExfDZPm6lp0ebkG5_wIwW7l45FF-pZswbQnUeOUYOFYmJgnX87hgGP5yexdMIMXfm_trvHQBDag34Mx1pRp8qpiGaE1_wMdtxfS9EGjm3CXBUQIp7tkUab6XY73FJqqkoE3tWTE5B4v4PBt5J7pJccrfjY1e-mZAJWdecXGWznhIa3lr2TJPBDnJUR6Ark9H4jTdoJumQZKTyf3gN0V_Xee22gr4hyb6zZK-Mv41ji6nOG11dZ_vgnGw5DtKeaPXsKBj47QX4ONzHyraaaWcW0D4d&amp;csui=3&amp;ved=2ahUKEwjSleeyutySAxUePhAIHfZDFa0QgK4QegQIAxA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q=%D0%9F%D0%BE%D1%81%D1%82%D0%B0%D0%BD%D0%BE%D0%B2%D0%B0+%D0%9A%D0%9C%D0%A3+%D0%B2%D1%96%D0%B4+09.03.1999+%E2%84%96+339&amp;oq=%D0%BD%D0%BE%D1%80%D0%BC%D0%B0%D1%82%D0%B8%D0%B2%D0%BD%D1%96+%D0%B4%D0%BE%D0%BA%D1%83%D0%BC%D0%B5%D0%BD%D1%82%D0%B8+%D1%89%D0%BE+%D1%80%D0%B5%D0%B3%D0%BB%D0%B0%D0%BC%D0%B5%D0%BD%D1%82%D1%83%D1%8E%D1%82%D1%8C+%D0%B7%D0%B4%D1%96%D0%B9%D1%81%D0%BD%D0%B5%D0%BD%D0%BD%D1%8F+%D0%BE%D1%80%D0%B3%D0%B0%D0%BD%D0%B0%D0%BC%D0%B8+%D0%BC%D1%96%D1%81%D1%86%D0%B5%D0%B2%D0%BE%D0%B3%D0%BE+%D1%81%D0%B0%D0%BC%D0%BE%D0%B2%D1%80%D1%8F%D0%B4%D1%83%D0%B2%D0%B0%D0%BD%D0%BD%D1%8F+%D0%B4%D0%B5%D0%BB%D0%B5%D0%B3%D0%BE%D0%B2%D0%B0%D0%BD%D0%B8%D1%85+%D0%BF%D0%BE%D0%B2%D0%BD%D0%BE%D0%B2%D0%B0%D0%B6%D0%B5%D0%BD%D1%8C+%D0%BE%D1%80%D0%B3%D0%B0%D0%BD%D1%96%D0%B2+%D0%B2%D0%B8%D0%BA%D0%BE%D0%BD%D0%B0%D0%B2%D1%87%D0%BE%D1%97+%D0%B2%D0%BB%D0%B0%D0%B4%D0%B8&amp;gs_lcrp=EgZjaHJvbWUyBggAEEUYOdIBCTE1MDdqMGoxNagCCLACAQ&amp;sourceid=chrome&amp;ie=UTF-8&amp;mstk=AUtExfDZPm6lp0ebkG5_wIwW7l45FF-pZswbQnUeOUYOFYmJgnX87hgGP5yexdMIMXfm_trvHQBDag34Mx1pRp8qpiGaE1_wMdtxfS9EGjm3CXBUQIp7tkUab6XY73FJqqkoE3tWTE5B4v4PBt5J7pJccrfjY1e-mZAJWdecXGWznhIa3lr2TJPBDnJUR6Ark9H4jTdoJumQZKTyf3gN0V_Xee22gr4hyb6zZK-Mv41ji6nOG11dZ_vgnGw5DtKeaPXsKBj47QX4ONzHyraaaWcW0D4d&amp;csui=3&amp;ved=2ahUKEwjSleeyutySAxUePhAIHfZDFa0QgK4QegQIAxA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8027" y="1455174"/>
            <a:ext cx="10471354" cy="372642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результати перевірок </a:t>
            </a:r>
            <a:r>
              <a:rPr lang="uk-UA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Саратської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Дивізійської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Кулевчанської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місцевих рад щодо здійснення виконавчими комітетами делегованих повноважень органів виконавчої влади у 2024-2025 роках, відповідно до </a:t>
            </a:r>
            <a:b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spc="-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 КМУ від 09.03.1999 № 339</a:t>
            </a:r>
            <a:r>
              <a:rPr lang="uk-UA" sz="2800" b="1" dirty="0">
                <a:latin typeface="Times New Roman" panose="02020603050405020304" pitchFamily="18" charset="0"/>
                <a:cs typeface="Times New Roman" pitchFamily="18" charset="0"/>
              </a:rPr>
              <a:t>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54068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927E52-4F76-4812-A88C-83B07005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1"/>
            <a:ext cx="10773092" cy="829994"/>
          </a:xfrm>
        </p:spPr>
        <p:txBody>
          <a:bodyPr>
            <a:noAutofit/>
          </a:bodyPr>
          <a:lstStyle/>
          <a:p>
            <a:pPr algn="ctr"/>
            <a:r>
              <a:rPr lang="uk-UA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Повноваження у сфері освіти 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(пункт «б» статті 32)</a:t>
            </a:r>
            <a: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DCDB4938-3788-43BB-8BB3-019BFCD96B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630381"/>
              </p:ext>
            </p:extLst>
          </p:nvPr>
        </p:nvGraphicFramePr>
        <p:xfrm>
          <a:off x="1" y="414997"/>
          <a:ext cx="12191999" cy="6443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8454">
                  <a:extLst>
                    <a:ext uri="{9D8B030D-6E8A-4147-A177-3AD203B41FA5}">
                      <a16:colId xmlns="" xmlns:a16="http://schemas.microsoft.com/office/drawing/2014/main" val="2455508604"/>
                    </a:ext>
                  </a:extLst>
                </a:gridCol>
                <a:gridCol w="4493557">
                  <a:extLst>
                    <a:ext uri="{9D8B030D-6E8A-4147-A177-3AD203B41FA5}">
                      <a16:colId xmlns="" xmlns:a16="http://schemas.microsoft.com/office/drawing/2014/main" val="2879979193"/>
                    </a:ext>
                  </a:extLst>
                </a:gridCol>
                <a:gridCol w="2360670">
                  <a:extLst>
                    <a:ext uri="{9D8B030D-6E8A-4147-A177-3AD203B41FA5}">
                      <a16:colId xmlns="" xmlns:a16="http://schemas.microsoft.com/office/drawing/2014/main" val="2243583175"/>
                    </a:ext>
                  </a:extLst>
                </a:gridCol>
                <a:gridCol w="2749318">
                  <a:extLst>
                    <a:ext uri="{9D8B030D-6E8A-4147-A177-3AD203B41FA5}">
                      <a16:colId xmlns="" xmlns:a16="http://schemas.microsoft.com/office/drawing/2014/main" val="1852361237"/>
                    </a:ext>
                  </a:extLst>
                </a:gridCol>
              </a:tblGrid>
              <a:tr h="589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 селищна рада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1446254461"/>
                  </a:ext>
                </a:extLst>
              </a:tr>
              <a:tr h="547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(ЗЗСО)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ЗЗСО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 1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філія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опорного закладу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ЗЗСО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ЗЗСО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1663446307"/>
                  </a:ext>
                </a:extLst>
              </a:tr>
              <a:tr h="1834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учнів у ЗЗСО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2 130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(135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т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.ч.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171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14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класах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2 037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(133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у </a:t>
                      </a: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176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14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класах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заочної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рік – 578 уч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рік – 548 у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500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450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4007218226"/>
                  </a:ext>
                </a:extLst>
              </a:tr>
              <a:tr h="547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 навчання у ЗЗСО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   ТА    ЗАОЧНА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2940174938"/>
                  </a:ext>
                </a:extLst>
              </a:tr>
              <a:tr h="893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закладів освіти укриттями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споруд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ЦЗ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закладів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освіти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найпростіших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укриттів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 ЗЗСО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безпечними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укриттями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ПРУ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 2  НУ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2570602778"/>
                  </a:ext>
                </a:extLst>
              </a:tr>
              <a:tr h="893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закладів дошкільної освіти (ЗДО)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4 дошкільні підрозділи у складі ЗЗСО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ЗДО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 них 2 дошкільні структурні підрозділи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 них 2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підрозділи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3990050905"/>
                  </a:ext>
                </a:extLst>
              </a:tr>
              <a:tr h="589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вихованців ЗДО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р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423 дитини; 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р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368 дітей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р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121 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р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106 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69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57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1039450893"/>
                  </a:ext>
                </a:extLst>
              </a:tr>
              <a:tr h="547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 роботи ЗДО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</a:t>
                      </a:r>
                      <a:endParaRPr lang="x-none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" marR="685" marT="685" marB="685" anchor="ctr"/>
                </a:tc>
                <a:extLst>
                  <a:ext uri="{0D108BD9-81ED-4DB2-BD59-A6C34878D82A}">
                    <a16:rowId xmlns="" xmlns:a16="http://schemas.microsoft.com/office/drawing/2014/main" val="57006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036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A0F14-D07D-4EF7-8140-D5112FF0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655" y="168812"/>
            <a:ext cx="10744957" cy="703385"/>
          </a:xfrm>
        </p:spPr>
        <p:txBody>
          <a:bodyPr>
            <a:noAutofit/>
          </a:bodyPr>
          <a:lstStyle/>
          <a:p>
            <a:r>
              <a:rPr lang="ru-RU" sz="2600" b="1" u="sng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Повноваження</a:t>
            </a:r>
            <a:r>
              <a:rPr lang="ru-RU" sz="26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b="1" u="sng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26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соціального</a:t>
            </a:r>
            <a:r>
              <a:rPr lang="ru-RU" sz="26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sz="26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26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(пункт «</a:t>
            </a:r>
            <a:r>
              <a:rPr lang="uk-UA" sz="2600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б» ст. 34)</a:t>
            </a:r>
            <a: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244091"/>
              </p:ext>
            </p:extLst>
          </p:nvPr>
        </p:nvGraphicFramePr>
        <p:xfrm>
          <a:off x="136478" y="764276"/>
          <a:ext cx="11778018" cy="609372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41159"/>
                <a:gridCol w="1344171"/>
                <a:gridCol w="1250443"/>
                <a:gridCol w="1419367"/>
                <a:gridCol w="1147003"/>
                <a:gridCol w="1344171"/>
                <a:gridCol w="1217289"/>
                <a:gridCol w="1914415"/>
              </a:tblGrid>
              <a:tr h="1274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громади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Чисельність населення станом на 01.01.2026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Особи похилого віку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Особи з інвалідністю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 з інвалідністю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Багатодітні сім’ї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забезпечені сім’ї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переміщені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</a:tr>
              <a:tr h="958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16 616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4 088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дитини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родин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207</a:t>
                      </a:r>
                      <a:r>
                        <a:rPr lang="uk-UA" sz="20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осіб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</a:tr>
              <a:tr h="2902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5 117 осіб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1352 особи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 осіб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родин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</a:tr>
              <a:tr h="9584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4 382 особи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984 особи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 осіб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дітей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родин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родини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uk-UA" sz="20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особи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1" marR="5941" marT="5941" marB="594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81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606" y="214677"/>
            <a:ext cx="10017006" cy="128089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сфері соціального захисту дітей-сиріт та дітей ПБП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805217"/>
            <a:ext cx="11395880" cy="5759355"/>
          </a:xfrm>
        </p:spPr>
        <p:txBody>
          <a:bodyPr>
            <a:normAutofit/>
          </a:bodyPr>
          <a:lstStyle/>
          <a:p>
            <a:pPr algn="ctr"/>
            <a:r>
              <a:rPr lang="ru-RU" sz="2600" b="1" u="sng" spc="-50" dirty="0">
                <a:solidFill>
                  <a:srgbClr val="0070C0"/>
                </a:solidFill>
                <a:latin typeface="Times New Roman" panose="02020603050405020304" pitchFamily="18" charset="0"/>
                <a:ea typeface="DengXian Light" panose="02010600030101010101" pitchFamily="2" charset="-122"/>
                <a:cs typeface="Times New Roman" panose="02020603050405020304" pitchFamily="18" charset="0"/>
              </a:rPr>
              <a:t>ТИПОВІ НЕДОЛІКИ</a:t>
            </a:r>
            <a:endParaRPr lang="x-none" sz="2600" b="1" dirty="0">
              <a:solidFill>
                <a:srgbClr val="0070C0"/>
              </a:solidFill>
              <a:latin typeface="Times New Roman" panose="02020603050405020304" pitchFamily="18" charset="0"/>
              <a:ea typeface="DengXian Light" panose="02010600030101010101" pitchFamily="2" charset="-122"/>
              <a:cs typeface="Times New Roman" panose="02020603050405020304" pitchFamily="18" charset="0"/>
            </a:endParaRPr>
          </a:p>
          <a:p>
            <a:r>
              <a:rPr lang="ru-RU" sz="2800" dirty="0"/>
              <a:t>·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Неналежне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Недотримання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(патронат,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усиновлювачі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інформаційно-роз'яснювальної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uk-UA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 ВІДПОВІДНІ РЕКОМЕНДАЦІЇ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730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A3E6A4-86D5-4F55-8B0A-A15F88A4D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35" y="211016"/>
            <a:ext cx="11040378" cy="57677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900" b="1" u="sng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сфері додержанням законодавства про працю та зайнятість населення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900" b="1" i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  РЕКОМЕНДАЦІЇ</a:t>
            </a:r>
            <a:r>
              <a:rPr lang="uk-UA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 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системну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комісій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легалізації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зайнятості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плати, з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засідань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встановленої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періодичності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 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Посилити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органами державного контролю у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податковими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органами щ</a:t>
            </a:r>
            <a:r>
              <a:rPr lang="uk-UA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одо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недопущення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трудового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 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належне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документальне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комісій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актуалізацію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складу та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 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детінізації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зайнятості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легалізацію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плати та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99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05DA20-2F67-4151-9F4D-E8D09C1E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72" y="239151"/>
            <a:ext cx="11406139" cy="1055077"/>
          </a:xfrm>
        </p:spPr>
        <p:txBody>
          <a:bodyPr>
            <a:noAutofit/>
          </a:bodyPr>
          <a:lstStyle/>
          <a:p>
            <a:pPr algn="ctr"/>
            <a:r>
              <a:rPr lang="uk-UA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сфері </a:t>
            </a:r>
            <a:r>
              <a:rPr lang="ru-RU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ru-RU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цивільного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600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«б» </a:t>
            </a:r>
            <a:r>
              <a:rPr lang="ru-RU" sz="26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2600" u="sng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600" b="1" i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УЗАГАЛЬНЕНИЙ ВИСНОВОК</a:t>
            </a:r>
            <a: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6657000-E58B-4303-8A7F-DEBB07366932}"/>
              </a:ext>
            </a:extLst>
          </p:cNvPr>
          <p:cNvSpPr txBox="1"/>
          <p:nvPr/>
        </p:nvSpPr>
        <p:spPr>
          <a:xfrm>
            <a:off x="436097" y="1294229"/>
            <a:ext cx="11504613" cy="5340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x-none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Актуальним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укриття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100 %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фондами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захисних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облаштування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укриттів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У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Саратській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Дивізійській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громадах не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належну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МАСЦО (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проєктно-кошторисна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У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Кулевчанській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громаді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МАСЦО,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проєктної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громад на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x-none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x-none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2067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748870-2D2D-4C92-92D5-D7D8CB66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859" y="225083"/>
            <a:ext cx="10944664" cy="1679917"/>
          </a:xfrm>
        </p:spPr>
        <p:txBody>
          <a:bodyPr>
            <a:noAutofit/>
          </a:bodyPr>
          <a:lstStyle/>
          <a:p>
            <a:pPr indent="285750" algn="ctr">
              <a:lnSpc>
                <a:spcPct val="107000"/>
              </a:lnSpc>
              <a:spcAft>
                <a:spcPts val="0"/>
              </a:spcAft>
            </a:pPr>
            <a:r>
              <a:rPr lang="uk-UA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сфері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законності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правопорядку,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свобод і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законних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uk-UA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 «б» статті 38</a:t>
            </a:r>
            <a:r>
              <a:rPr lang="uk-UA" sz="2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600" i="1" u="sng" kern="15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i="1" u="sng" kern="1500" spc="-6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озгляд</a:t>
            </a:r>
            <a:r>
              <a:rPr lang="ru-RU" sz="2600" i="1" u="sng" kern="15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справ про </a:t>
            </a:r>
            <a:r>
              <a:rPr lang="ru-RU" sz="2600" i="1" u="sng" kern="1500" spc="-6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2600" i="1" u="sng" kern="15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u="sng" kern="1500" spc="-6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правопорушення</a:t>
            </a:r>
            <a:r>
              <a:rPr lang="uk-UA" sz="2600" i="1" u="sng" kern="15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робота </a:t>
            </a:r>
            <a:r>
              <a:rPr lang="uk-UA" sz="2600" i="1" u="sng" kern="1500" spc="-6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адмінкомісій</a:t>
            </a:r>
            <a: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6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30E6F2-3243-4714-B9C3-DF16948C3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22" y="1603717"/>
            <a:ext cx="11662116" cy="50292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2600" b="1" u="sng" spc="-5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DengXian Light" panose="02010600030101010101" pitchFamily="2" charset="-122"/>
                <a:cs typeface="Times New Roman" panose="02020603050405020304" pitchFamily="18" charset="0"/>
              </a:rPr>
              <a:t>ТИПОВІ НЕДОЛІКИ</a:t>
            </a:r>
            <a:endParaRPr lang="x-none" sz="2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DengXian Light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Недотримання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встановленої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періодичності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засідань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адміністративних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комісій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вимога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оложень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комісії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належного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адміністративних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журналу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протоколів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про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адмінправопорушення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журналу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постанов у справах про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адмінправопорушення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систематизації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зберігання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адмінсправ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т</a:t>
            </a:r>
            <a:r>
              <a:rPr lang="uk-UA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.ч.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хронологічне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упорядкування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</a:pP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Недотримання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законодавства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розгляду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 про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2600" b="1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правопорушення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строків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розгляду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справ;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підтвердження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належного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повідомлення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осіб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дату, час та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-7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розгляду</a:t>
            </a:r>
            <a:r>
              <a:rPr lang="ru-RU" sz="2600" spc="-7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справ.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148806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D8E54D-8CA7-4444-B8B8-7EA7F06C2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723" y="196948"/>
            <a:ext cx="10730889" cy="5767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9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Правова експертиза рішень виконавчого комітету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961462A-2A9F-4F0D-826C-E75B80FF6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4" y="773722"/>
            <a:ext cx="11887200" cy="5887329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600" b="1" u="sng" spc="-4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600" spc="-4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sz="26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У преамбулах </a:t>
            </a:r>
            <a:r>
              <a:rPr lang="uk-UA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окремих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не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розмежовано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делеговані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Саратська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Кулевчанська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Дивізійська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У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рішеннях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некоректно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застосовано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місцеве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делеговані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Саратська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Кулевчанська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Дивізійська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приймалися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належного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документального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Кулевчанська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Не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належний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виконавчого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Дивізійська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 Не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встановленої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періодичності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засідань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виконавчого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Кулевчанська</a:t>
            </a:r>
            <a:r>
              <a:rPr lang="x-none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uk-UA" sz="2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НАДАНО ВІДПОВІДНІ  РЕКОМЕНДАЦІЇ</a:t>
            </a:r>
            <a:endParaRPr lang="x-none" sz="2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5075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342" y="624110"/>
            <a:ext cx="10314039" cy="1280890"/>
          </a:xfrm>
        </p:spPr>
        <p:txBody>
          <a:bodyPr>
            <a:noAutofit/>
          </a:bodyPr>
          <a:lstStyle/>
          <a:p>
            <a:pPr algn="ctr"/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нормативно-правові акти, що регулюють здійснення органами місцевого самоврядування делегованих повноважень органів виконавчої влади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8697" y="2133600"/>
            <a:ext cx="10255915" cy="3777622"/>
          </a:xfrm>
        </p:spPr>
        <p:txBody>
          <a:bodyPr/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Конституція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України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(ст. 143):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Закон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України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«Про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місцеве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самоврядування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в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Україні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(ст.27-28,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30-3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Постанова КМУ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від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09.03.1999 № 339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контролю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945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2B341E-1887-4C69-B830-047D235E5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348" y="276665"/>
            <a:ext cx="10733649" cy="834683"/>
          </a:xfrm>
        </p:spPr>
        <p:txBody>
          <a:bodyPr>
            <a:normAutofit lnSpcReduction="10000"/>
          </a:bodyPr>
          <a:lstStyle/>
          <a:p>
            <a:pPr algn="r"/>
            <a:r>
              <a:rPr lang="uk-UA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частині </a:t>
            </a:r>
            <a:r>
              <a:rPr lang="uk-UA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 </a:t>
            </a:r>
            <a:r>
              <a:rPr lang="uk-UA" sz="2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надання адміністративних послуг населенню</a:t>
            </a:r>
            <a:r>
              <a:rPr lang="uk-UA" sz="24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(пункт «б» статті 27)</a:t>
            </a: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2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3D11A66-1D7C-4B15-8783-CF77AC538296}"/>
              </a:ext>
            </a:extLst>
          </p:cNvPr>
          <p:cNvSpPr txBox="1"/>
          <p:nvPr/>
        </p:nvSpPr>
        <p:spPr>
          <a:xfrm>
            <a:off x="525193" y="1340050"/>
            <a:ext cx="11319803" cy="5235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810">
              <a:lnSpc>
                <a:spcPct val="107000"/>
              </a:lnSpc>
              <a:spcAft>
                <a:spcPts val="0"/>
              </a:spcAft>
            </a:pPr>
            <a:r>
              <a:rPr lang="uk-UA" sz="24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ТИПОВІ НЕДОЛІКИ</a:t>
            </a:r>
            <a:r>
              <a:rPr lang="uk-UA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Перелік (кількість) обов'язкових адміністративних послуг, що надаються через ЦНАП та ВРМ адміністраторів, не відповідає вимогам ПКМУ від 01.10.2025 №1226 (має бути не менше 360 </a:t>
            </a:r>
            <a:r>
              <a:rPr lang="uk-UA" sz="2400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адмінпослуг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Не затверджено інформаційні та технологічні картки адміністративних послуг (ст. 8 ЗУ «Про адміністративні послуги»).</a:t>
            </a: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Не забезпечено належне інформаційне супроводження діяльності ЦНАП,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 здійснюється своєчасне оновлення інформації на офіційному </a:t>
            </a:r>
            <a:r>
              <a:rPr lang="uk-UA" sz="2400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вебсайті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та/або офіційних сторінках у соціальних мережах).</a:t>
            </a: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810" algn="just">
              <a:lnSpc>
                <a:spcPct val="107000"/>
              </a:lnSpc>
              <a:spcAft>
                <a:spcPts val="0"/>
              </a:spcAft>
            </a:pPr>
            <a:r>
              <a:rPr lang="ru-RU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Не забезпечено належні умови для осіб з інвалідністю та інших маломобільних груп населення (санітарні кімнати не відповідають встановленим вимогам П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КМУ від 01.08.2013 №588).</a:t>
            </a: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uk-UA" sz="2400" b="1" u="sng" spc="-40" dirty="0">
                <a:solidFill>
                  <a:srgbClr val="1F4D78"/>
                </a:solidFill>
                <a:effectLst/>
                <a:latin typeface="Times New Roman" panose="02020603050405020304" pitchFamily="18" charset="0"/>
                <a:ea typeface="DengXian Light" panose="02010600030101010101" pitchFamily="2" charset="-122"/>
                <a:cs typeface="Times New Roman" panose="02020603050405020304" pitchFamily="18" charset="0"/>
              </a:rPr>
              <a:t>НАДАНО ВІДПОВІДНІ </a:t>
            </a:r>
            <a:r>
              <a:rPr lang="ru-RU" sz="2400" b="1" u="sng" spc="-40" dirty="0">
                <a:solidFill>
                  <a:srgbClr val="1F4D78"/>
                </a:solidFill>
                <a:effectLst/>
                <a:latin typeface="Times New Roman" panose="02020603050405020304" pitchFamily="18" charset="0"/>
                <a:ea typeface="DengXian Light" panose="02010600030101010101" pitchFamily="2" charset="-122"/>
                <a:cs typeface="Times New Roman" panose="02020603050405020304" pitchFamily="18" charset="0"/>
              </a:rPr>
              <a:t>РЕКОМЕНДАЦІЇ</a:t>
            </a:r>
            <a:endParaRPr lang="x-none" sz="24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DengXian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78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889" y="68827"/>
            <a:ext cx="10712471" cy="481460"/>
          </a:xfrm>
        </p:spPr>
        <p:txBody>
          <a:bodyPr>
            <a:noAutofit/>
          </a:bodyPr>
          <a:lstStyle/>
          <a:p>
            <a:pPr algn="ctr"/>
            <a:r>
              <a:rPr lang="uk-UA" sz="2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 в галузі бюджету, фінансів і цін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 «б» статті 28)</a:t>
            </a:r>
            <a: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618045"/>
              </p:ext>
            </p:extLst>
          </p:nvPr>
        </p:nvGraphicFramePr>
        <p:xfrm>
          <a:off x="308646" y="717452"/>
          <a:ext cx="11627714" cy="5976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28FF642B-CA78-4E38-B463-36CB133D01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056791"/>
              </p:ext>
            </p:extLst>
          </p:nvPr>
        </p:nvGraphicFramePr>
        <p:xfrm>
          <a:off x="255640" y="550287"/>
          <a:ext cx="11680721" cy="61440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5854">
                  <a:extLst>
                    <a:ext uri="{9D8B030D-6E8A-4147-A177-3AD203B41FA5}">
                      <a16:colId xmlns="" xmlns:a16="http://schemas.microsoft.com/office/drawing/2014/main" val="2017206658"/>
                    </a:ext>
                  </a:extLst>
                </a:gridCol>
                <a:gridCol w="2758758">
                  <a:extLst>
                    <a:ext uri="{9D8B030D-6E8A-4147-A177-3AD203B41FA5}">
                      <a16:colId xmlns="" xmlns:a16="http://schemas.microsoft.com/office/drawing/2014/main" val="2147674082"/>
                    </a:ext>
                  </a:extLst>
                </a:gridCol>
                <a:gridCol w="2758758">
                  <a:extLst>
                    <a:ext uri="{9D8B030D-6E8A-4147-A177-3AD203B41FA5}">
                      <a16:colId xmlns="" xmlns:a16="http://schemas.microsoft.com/office/drawing/2014/main" val="3654421915"/>
                    </a:ext>
                  </a:extLst>
                </a:gridCol>
                <a:gridCol w="2147351">
                  <a:extLst>
                    <a:ext uri="{9D8B030D-6E8A-4147-A177-3AD203B41FA5}">
                      <a16:colId xmlns="" xmlns:a16="http://schemas.microsoft.com/office/drawing/2014/main" val="2618003303"/>
                    </a:ext>
                  </a:extLst>
                </a:gridCol>
              </a:tblGrid>
              <a:tr h="637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Показник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Саратська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селищна</a:t>
                      </a:r>
                      <a:r>
                        <a:rPr lang="ru-RU" sz="1800" dirty="0">
                          <a:effectLst/>
                        </a:rPr>
                        <a:t> рада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Кулевчанська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сільська</a:t>
                      </a:r>
                      <a:r>
                        <a:rPr lang="ru-RU" sz="1800" dirty="0">
                          <a:effectLst/>
                        </a:rPr>
                        <a:t> рада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Дивізійська сільська рада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2685970581"/>
                  </a:ext>
                </a:extLst>
              </a:tr>
              <a:tr h="1478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Підтримка</a:t>
                      </a:r>
                      <a:r>
                        <a:rPr lang="ru-RU" sz="1800" dirty="0">
                          <a:effectLst/>
                        </a:rPr>
                        <a:t> ЗСУ, </a:t>
                      </a:r>
                      <a:r>
                        <a:rPr lang="ru-RU" sz="1800" dirty="0" err="1">
                          <a:effectLst/>
                        </a:rPr>
                        <a:t>національної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безпеки</a:t>
                      </a:r>
                      <a:r>
                        <a:rPr lang="ru-RU" sz="1800" dirty="0">
                          <a:effectLst/>
                        </a:rPr>
                        <a:t>, оборони, тер</a:t>
                      </a:r>
                      <a:r>
                        <a:rPr lang="uk-UA" sz="1800" dirty="0">
                          <a:effectLst/>
                        </a:rPr>
                        <a:t>.</a:t>
                      </a:r>
                      <a:r>
                        <a:rPr lang="ru-RU" sz="1800" dirty="0">
                          <a:effectLst/>
                        </a:rPr>
                        <a:t> оборони та </a:t>
                      </a:r>
                      <a:r>
                        <a:rPr lang="ru-RU" sz="1800" dirty="0" err="1">
                          <a:effectLst/>
                        </a:rPr>
                        <a:t>мобілізаційної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підготовки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x-none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                                        </a:t>
                      </a:r>
                      <a:r>
                        <a:rPr lang="ru-RU" sz="1800" dirty="0">
                          <a:effectLst/>
                        </a:rPr>
                        <a:t>у 2024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9 164,3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(19,3% </a:t>
                      </a:r>
                      <a:r>
                        <a:rPr lang="ru-RU" sz="1800" dirty="0" err="1">
                          <a:effectLst/>
                        </a:rPr>
                        <a:t>незахищених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видатків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2 260,16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(11,1%)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1 621,3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(11,6%)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1344295133"/>
                  </a:ext>
                </a:extLst>
              </a:tr>
              <a:tr h="43465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 2025 році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4 586,5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(8,8%)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2 611,4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(13,0%)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1 911,1 тис. </a:t>
                      </a:r>
                      <a:r>
                        <a:rPr lang="ru-RU" sz="1800" b="1" dirty="0" err="1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(9,5%)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3446618131"/>
                  </a:ext>
                </a:extLst>
              </a:tr>
              <a:tr h="847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Загальний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обсяг</a:t>
                      </a:r>
                      <a:r>
                        <a:rPr lang="ru-RU" sz="1800" dirty="0">
                          <a:effectLst/>
                        </a:rPr>
                        <a:t> бюджету </a:t>
                      </a:r>
                      <a:endParaRPr lang="x-none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                                        </a:t>
                      </a:r>
                      <a:r>
                        <a:rPr lang="ru-RU" sz="1800" dirty="0">
                          <a:effectLst/>
                        </a:rPr>
                        <a:t>у 2024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257 866,1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88 064,02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67 237,3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2519218214"/>
                  </a:ext>
                </a:extLst>
              </a:tr>
              <a:tr h="43465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 2025 році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268 831,3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90 907,01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84 588,1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1568122634"/>
                  </a:ext>
                </a:extLst>
              </a:tr>
              <a:tr h="637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Виконання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місцевого</a:t>
                      </a:r>
                      <a:r>
                        <a:rPr lang="ru-RU" sz="1800" dirty="0">
                          <a:effectLst/>
                        </a:rPr>
                        <a:t> бюджету </a:t>
                      </a:r>
                      <a:r>
                        <a:rPr lang="uk-UA" sz="1800" dirty="0">
                          <a:effectLst/>
                        </a:rPr>
                        <a:t>           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                                        </a:t>
                      </a:r>
                      <a:r>
                        <a:rPr lang="ru-RU" sz="1800" dirty="0">
                          <a:effectLst/>
                        </a:rPr>
                        <a:t>у 2024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109,7%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(+15 552,5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101,3%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(+560,5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106,3%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(+1 926,6 </a:t>
                      </a:r>
                      <a:r>
                        <a:rPr lang="ru-RU" sz="1800" dirty="0" err="1">
                          <a:effectLst/>
                        </a:rPr>
                        <a:t>тис.грн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2836831719"/>
                  </a:ext>
                </a:extLst>
              </a:tr>
              <a:tr h="637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Виконання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місцевого</a:t>
                      </a:r>
                      <a:r>
                        <a:rPr lang="ru-RU" sz="1800" dirty="0">
                          <a:effectLst/>
                        </a:rPr>
                        <a:t> бюджету </a:t>
                      </a:r>
                      <a:r>
                        <a:rPr lang="uk-UA" sz="1800" dirty="0">
                          <a:effectLst/>
                        </a:rPr>
                        <a:t>           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                                         </a:t>
                      </a:r>
                      <a:r>
                        <a:rPr lang="ru-RU" sz="1800" dirty="0">
                          <a:effectLst/>
                        </a:rPr>
                        <a:t>у 2025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103,1%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x-none" sz="18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(+5 347,0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103,42%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x-none" sz="18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(+1 957,6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101,8%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(+668,7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2865117354"/>
                  </a:ext>
                </a:extLst>
              </a:tr>
              <a:tr h="434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Видатки</a:t>
                      </a:r>
                      <a:r>
                        <a:rPr lang="ru-RU" sz="1800" dirty="0">
                          <a:effectLst/>
                        </a:rPr>
                        <a:t>                           у 2024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259 794,0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82 939,99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64 763,9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552633866"/>
                  </a:ext>
                </a:extLst>
              </a:tr>
              <a:tr h="434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Видатки</a:t>
                      </a:r>
                      <a:r>
                        <a:rPr lang="ru-RU" sz="1800" dirty="0">
                          <a:effectLst/>
                        </a:rPr>
                        <a:t>                           у 2025 </a:t>
                      </a:r>
                      <a:r>
                        <a:rPr lang="ru-RU" sz="1800" dirty="0" err="1">
                          <a:effectLst/>
                        </a:rPr>
                        <a:t>році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278 677,1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86 933,87 тис. грн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71 769,9 тис. </a:t>
                      </a:r>
                      <a:r>
                        <a:rPr lang="ru-RU" sz="1800" dirty="0" err="1">
                          <a:effectLst/>
                        </a:rPr>
                        <a:t>грн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10" marR="7610" marT="7610" marB="7610" anchor="ctr"/>
                </a:tc>
                <a:extLst>
                  <a:ext uri="{0D108BD9-81ED-4DB2-BD59-A6C34878D82A}">
                    <a16:rowId xmlns="" xmlns:a16="http://schemas.microsoft.com/office/drawing/2014/main" val="208060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21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046" y="188843"/>
            <a:ext cx="11451101" cy="8448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Порівняльна</a:t>
            </a:r>
            <a:r>
              <a:rPr lang="ru-RU" sz="2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29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резервів</a:t>
            </a:r>
            <a:r>
              <a:rPr lang="uk-UA" sz="29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наповнення місцевих бюджетів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FBA7E2B7-3512-423C-86A7-1AEE9773A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800652"/>
              </p:ext>
            </p:extLst>
          </p:nvPr>
        </p:nvGraphicFramePr>
        <p:xfrm>
          <a:off x="337625" y="689317"/>
          <a:ext cx="11633981" cy="6059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387">
                  <a:extLst>
                    <a:ext uri="{9D8B030D-6E8A-4147-A177-3AD203B41FA5}">
                      <a16:colId xmlns="" xmlns:a16="http://schemas.microsoft.com/office/drawing/2014/main" val="2008952191"/>
                    </a:ext>
                  </a:extLst>
                </a:gridCol>
                <a:gridCol w="9059594">
                  <a:extLst>
                    <a:ext uri="{9D8B030D-6E8A-4147-A177-3AD203B41FA5}">
                      <a16:colId xmlns="" xmlns:a16="http://schemas.microsoft.com/office/drawing/2014/main" val="3995341037"/>
                    </a:ext>
                  </a:extLst>
                </a:gridCol>
              </a:tblGrid>
              <a:tr h="394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Громада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наповнення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бюджету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431383777"/>
                  </a:ext>
                </a:extLst>
              </a:tr>
              <a:tr h="19892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Стягнення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боргу (655,3 тис.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зокрема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орендної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плати,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нерухоме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аукціону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передачі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оренду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ділянки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площею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 га (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очікувані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43,7 тис.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944127210"/>
                  </a:ext>
                </a:extLst>
              </a:tr>
              <a:tr h="2000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Стягнення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заборгованості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(1 278,3 тис.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переважно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нерухоме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орендної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плати;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торгів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передачі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оренду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24 га земель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комунальної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(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очікувані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96,8 тис.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301688977"/>
                  </a:ext>
                </a:extLst>
              </a:tr>
              <a:tr h="16594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Стягнення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заборгованості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2 744,4 тис.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становить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податок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доходи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вигляді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мінімального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податкового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зобов'язання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податок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нерухоме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57586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50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154746"/>
            <a:ext cx="9980612" cy="604909"/>
          </a:xfrm>
        </p:spPr>
        <p:txBody>
          <a:bodyPr>
            <a:noAutofit/>
          </a:bodyPr>
          <a:lstStyle/>
          <a:p>
            <a:pPr algn="ctr"/>
            <a:r>
              <a:rPr lang="uk-UA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сфері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інвестиційної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відповідній</a:t>
            </a:r>
            <a:r>
              <a:rPr lang="ru-RU" sz="2600" b="1" u="sng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u="sng" spc="-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території</a:t>
            </a:r>
            <a: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="" xmlns:a16="http://schemas.microsoft.com/office/drawing/2014/main" id="{8E60D35A-A00F-4DB9-9B09-B7367C18FC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43064"/>
              </p:ext>
            </p:extLst>
          </p:nvPr>
        </p:nvGraphicFramePr>
        <p:xfrm>
          <a:off x="98474" y="759654"/>
          <a:ext cx="12093528" cy="6098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273">
                  <a:extLst>
                    <a:ext uri="{9D8B030D-6E8A-4147-A177-3AD203B41FA5}">
                      <a16:colId xmlns="" xmlns:a16="http://schemas.microsoft.com/office/drawing/2014/main" val="2250577222"/>
                    </a:ext>
                  </a:extLst>
                </a:gridCol>
                <a:gridCol w="1826282">
                  <a:extLst>
                    <a:ext uri="{9D8B030D-6E8A-4147-A177-3AD203B41FA5}">
                      <a16:colId xmlns="" xmlns:a16="http://schemas.microsoft.com/office/drawing/2014/main" val="1231755571"/>
                    </a:ext>
                  </a:extLst>
                </a:gridCol>
                <a:gridCol w="1527385">
                  <a:extLst>
                    <a:ext uri="{9D8B030D-6E8A-4147-A177-3AD203B41FA5}">
                      <a16:colId xmlns="" xmlns:a16="http://schemas.microsoft.com/office/drawing/2014/main" val="1500263412"/>
                    </a:ext>
                  </a:extLst>
                </a:gridCol>
                <a:gridCol w="1727647">
                  <a:extLst>
                    <a:ext uri="{9D8B030D-6E8A-4147-A177-3AD203B41FA5}">
                      <a16:colId xmlns="" xmlns:a16="http://schemas.microsoft.com/office/drawing/2014/main" val="566464221"/>
                    </a:ext>
                  </a:extLst>
                </a:gridCol>
                <a:gridCol w="1727647">
                  <a:extLst>
                    <a:ext uri="{9D8B030D-6E8A-4147-A177-3AD203B41FA5}">
                      <a16:colId xmlns="" xmlns:a16="http://schemas.microsoft.com/office/drawing/2014/main" val="871696008"/>
                    </a:ext>
                  </a:extLst>
                </a:gridCol>
                <a:gridCol w="1727647">
                  <a:extLst>
                    <a:ext uri="{9D8B030D-6E8A-4147-A177-3AD203B41FA5}">
                      <a16:colId xmlns="" xmlns:a16="http://schemas.microsoft.com/office/drawing/2014/main" val="1925612047"/>
                    </a:ext>
                  </a:extLst>
                </a:gridCol>
                <a:gridCol w="1727647">
                  <a:extLst>
                    <a:ext uri="{9D8B030D-6E8A-4147-A177-3AD203B41FA5}">
                      <a16:colId xmlns="" xmlns:a16="http://schemas.microsoft.com/office/drawing/2014/main" val="928856606"/>
                    </a:ext>
                  </a:extLst>
                </a:gridCol>
              </a:tblGrid>
              <a:tr h="24219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Територіальна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громада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Місцева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Інвестиційна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рада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Комісія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питань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розподілу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публічних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СПППІ 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2026–2028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Єдиний проєктний портфель (ЄПП)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Цифровізація ЄПП (DREAM)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Стратегія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громади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210341211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901985078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09933347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🟢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✖️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209104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95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889" y="211015"/>
            <a:ext cx="10775853" cy="7357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  у сфері  житлово-комунального господарства </a:t>
            </a:r>
            <a:r>
              <a:rPr lang="uk-UA" sz="2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(пункт «б» ст. 30)</a:t>
            </a:r>
            <a: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52AA0A8D-31CE-4619-B140-9E4D2D1EE5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847408"/>
              </p:ext>
            </p:extLst>
          </p:nvPr>
        </p:nvGraphicFramePr>
        <p:xfrm>
          <a:off x="0" y="745588"/>
          <a:ext cx="12192000" cy="5903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63905968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4182296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336292489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3075459805"/>
                    </a:ext>
                  </a:extLst>
                </a:gridCol>
              </a:tblGrid>
              <a:tr h="5074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1498517417"/>
                  </a:ext>
                </a:extLst>
              </a:tr>
              <a:tr h="674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забезпечують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ЖКГ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КП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Благоустрій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Сергіївка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Господарочка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1812»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4112302868"/>
                  </a:ext>
                </a:extLst>
              </a:tr>
              <a:tr h="10064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Централізоване водопостачання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Усі населені пункти громади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Усі населені пункти громади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населених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пунктів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відсутнє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с. Лиман та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Балабанка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1856195760"/>
                  </a:ext>
                </a:extLst>
              </a:tr>
              <a:tr h="342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Водопровідні мережі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134,9 км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63,2 км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72,62 км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1319904172"/>
                  </a:ext>
                </a:extLst>
              </a:tr>
              <a:tr h="674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Артезіанські свердловини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2774985194"/>
                  </a:ext>
                </a:extLst>
              </a:tr>
              <a:tr h="674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Централізоване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водовідведення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смт Сарата (5,8 км)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Відсутнє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зазначено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1330420467"/>
                  </a:ext>
                </a:extLst>
              </a:tr>
              <a:tr h="674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Абоненти водопостачання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6 477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1 435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1 144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3312243872"/>
                  </a:ext>
                </a:extLst>
              </a:tr>
              <a:tr h="674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Встановлено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лічильників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води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2 732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915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428233068"/>
                  </a:ext>
                </a:extLst>
              </a:tr>
              <a:tr h="674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оснащення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лічильниками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близько 42 %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близько 33 %</a:t>
                      </a:r>
                      <a:endParaRPr lang="x-none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близько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80 %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13" marR="9313" marT="9313" marB="9313" anchor="ctr"/>
                </a:tc>
                <a:extLst>
                  <a:ext uri="{0D108BD9-81ED-4DB2-BD59-A6C34878D82A}">
                    <a16:rowId xmlns="" xmlns:a16="http://schemas.microsoft.com/office/drawing/2014/main" val="273275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375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396AF2-9032-43B4-9A06-114B8EF49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3" y="225084"/>
            <a:ext cx="10843430" cy="478301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виявлені недоліки у сфері ЖКГ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2DCE9E71-F622-48B4-9F2C-BA60F582CB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127766"/>
              </p:ext>
            </p:extLst>
          </p:nvPr>
        </p:nvGraphicFramePr>
        <p:xfrm>
          <a:off x="126609" y="703386"/>
          <a:ext cx="12065391" cy="61546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1797">
                  <a:extLst>
                    <a:ext uri="{9D8B030D-6E8A-4147-A177-3AD203B41FA5}">
                      <a16:colId xmlns="" xmlns:a16="http://schemas.microsoft.com/office/drawing/2014/main" val="1723552376"/>
                    </a:ext>
                  </a:extLst>
                </a:gridCol>
                <a:gridCol w="4021797">
                  <a:extLst>
                    <a:ext uri="{9D8B030D-6E8A-4147-A177-3AD203B41FA5}">
                      <a16:colId xmlns="" xmlns:a16="http://schemas.microsoft.com/office/drawing/2014/main" val="1677960121"/>
                    </a:ext>
                  </a:extLst>
                </a:gridCol>
                <a:gridCol w="4021797">
                  <a:extLst>
                    <a:ext uri="{9D8B030D-6E8A-4147-A177-3AD203B41FA5}">
                      <a16:colId xmlns="" xmlns:a16="http://schemas.microsoft.com/office/drawing/2014/main" val="2148072687"/>
                    </a:ext>
                  </a:extLst>
                </a:gridCol>
              </a:tblGrid>
              <a:tr h="532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селищна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рада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 сільська рада</a:t>
                      </a:r>
                      <a:endParaRPr lang="x-none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 сільська рада</a:t>
                      </a:r>
                      <a:endParaRPr lang="x-none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533055403"/>
                  </a:ext>
                </a:extLst>
              </a:tr>
              <a:tr h="56223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відсутній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технологічний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регламент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централізованого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водопостачання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 «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Камчицький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сількомунгосп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заходи з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енергоефективності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реєстрація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Єдиному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державному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громадян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потребують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поліпшення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житлових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умов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не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встановлено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зони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санітарної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охорони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джерел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водопостачання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не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розроблено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програми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питної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води та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водопостачання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недостатній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оснащення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лічильниками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заходи з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енергоефективності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реєстрація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Єдиному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державному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громадян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потребують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поліпшення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житлових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умов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не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належне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утримання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територій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навколо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свердловин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покіс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трави,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видалення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карантинних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рослин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не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облаштовано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захисні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конструкції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свердловин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уламків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вибухової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хвилі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впливу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БПЛА;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заходи з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енергоефективності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реєстрація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Єдиному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державному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громадян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потребують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поліпшення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житлових</a:t>
                      </a:r>
                      <a:r>
                        <a:rPr lang="x-none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умов</a:t>
                      </a:r>
                      <a:endParaRPr lang="x-none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213731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880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AF4DAE-88F6-408B-B72E-020CE3E08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12543"/>
            <a:ext cx="10415856" cy="506436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 </a:t>
            </a:r>
            <a:r>
              <a:rPr lang="ru-RU" sz="36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поводження</a:t>
            </a:r>
            <a:r>
              <a:rPr lang="ru-RU" sz="3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36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твердими</a:t>
            </a:r>
            <a:r>
              <a:rPr lang="ru-RU" sz="3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побутовими</a:t>
            </a:r>
            <a:r>
              <a:rPr lang="ru-RU" sz="3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відходами</a:t>
            </a:r>
            <a:endParaRPr lang="x-none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23BE8934-3807-40A0-8A88-60192E497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2850"/>
              </p:ext>
            </p:extLst>
          </p:nvPr>
        </p:nvGraphicFramePr>
        <p:xfrm>
          <a:off x="0" y="618979"/>
          <a:ext cx="12192000" cy="6412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1373733617"/>
                    </a:ext>
                  </a:extLst>
                </a:gridCol>
                <a:gridCol w="3043311">
                  <a:extLst>
                    <a:ext uri="{9D8B030D-6E8A-4147-A177-3AD203B41FA5}">
                      <a16:colId xmlns="" xmlns:a16="http://schemas.microsoft.com/office/drawing/2014/main" val="1971405249"/>
                    </a:ext>
                  </a:extLst>
                </a:gridCol>
                <a:gridCol w="3052689">
                  <a:extLst>
                    <a:ext uri="{9D8B030D-6E8A-4147-A177-3AD203B41FA5}">
                      <a16:colId xmlns="" xmlns:a16="http://schemas.microsoft.com/office/drawing/2014/main" val="3141536752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1896279030"/>
                    </a:ext>
                  </a:extLst>
                </a:gridCol>
              </a:tblGrid>
              <a:tr h="492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Саратська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Кулевчанська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Дивізійська</a:t>
                      </a:r>
                      <a:endParaRPr lang="x-none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1803042939"/>
                  </a:ext>
                </a:extLst>
              </a:tr>
              <a:tr h="58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полігонів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ТПВ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x-none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полігонів</a:t>
                      </a:r>
                      <a:endParaRPr lang="x-none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x-none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полігони</a:t>
                      </a:r>
                      <a:endParaRPr lang="x-none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x-none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полігони</a:t>
                      </a:r>
                      <a:endParaRPr lang="x-none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4258299219"/>
                  </a:ext>
                </a:extLst>
              </a:tr>
              <a:tr h="2860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полігонів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24,1 га</a:t>
                      </a:r>
                      <a:endParaRPr lang="x-none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 га</a:t>
                      </a:r>
                      <a:endParaRPr lang="x-none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 га</a:t>
                      </a:r>
                      <a:endParaRPr lang="x-none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3137238425"/>
                  </a:ext>
                </a:extLst>
              </a:tr>
              <a:tr h="58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 паспортів місць видалення відходів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</a:t>
                      </a:r>
                      <a:endParaRPr lang="x-none" sz="2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</a:t>
                      </a:r>
                      <a:endParaRPr lang="x-none" sz="2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</a:t>
                      </a:r>
                      <a:endParaRPr lang="x-none" sz="2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1908964196"/>
                  </a:ext>
                </a:extLst>
              </a:tr>
              <a:tr h="165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Організація збирання та вивезення ТПВ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Збирання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контейнерним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безконтейнерним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методами.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сміттєвозами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та тракторами 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населених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пунктах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Збирання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ТПВ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організовано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графіками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сміттєвозами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та тракторами 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населених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пунктах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ирання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ТПВ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здійснюється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с.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Дивізія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пунктах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мешканці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самостійно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доставляють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відходи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полігону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2200549370"/>
                  </a:ext>
                </a:extLst>
              </a:tr>
              <a:tr h="1035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 полігонів / сміттєзвалищ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ЗАДОВІЛЬНИЙ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упорядкування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проводяться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двічі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місяць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НАЛЕЖНИЙ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рекультивація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ущільнення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підгортання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обваловування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ЗАДОВІЛЬНИЙ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упорядкування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проводяться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двічі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місяць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1923837419"/>
                  </a:ext>
                </a:extLst>
              </a:tr>
              <a:tr h="848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тимчасового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зберіга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відходів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руйнувань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внаслідок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збройної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агресії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ВИЗНАЧЕНО</a:t>
                      </a:r>
                      <a:endParaRPr lang="x-none" sz="2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ВИЗНАЧЕНО</a:t>
                      </a:r>
                      <a:endParaRPr lang="x-none" sz="2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ВИЗНАЧЕНО</a:t>
                      </a:r>
                      <a:endParaRPr lang="x-none" sz="2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3314121709"/>
                  </a:ext>
                </a:extLst>
              </a:tr>
              <a:tr h="645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Роздільне збирання відходів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</a:t>
                      </a:r>
                      <a:endParaRPr lang="x-none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</a:t>
                      </a:r>
                      <a:endParaRPr lang="x-none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</a:t>
                      </a:r>
                      <a:endParaRPr lang="x-none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3" marR="4323" marT="4323" marB="4323" anchor="ctr"/>
                </a:tc>
                <a:extLst>
                  <a:ext uri="{0D108BD9-81ED-4DB2-BD59-A6C34878D82A}">
                    <a16:rowId xmlns="" xmlns:a16="http://schemas.microsoft.com/office/drawing/2014/main" val="2392499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02025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340</TotalTime>
  <Words>1736</Words>
  <Application>Microsoft Office PowerPoint</Application>
  <PresentationFormat>Широкоэкранный</PresentationFormat>
  <Paragraphs>301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Courier New</vt:lpstr>
      <vt:lpstr>DengXian Light</vt:lpstr>
      <vt:lpstr>Times New Roman</vt:lpstr>
      <vt:lpstr>Wingdings</vt:lpstr>
      <vt:lpstr>Wingdings 3</vt:lpstr>
      <vt:lpstr>Легкий дым</vt:lpstr>
      <vt:lpstr>«Про результати перевірок Саратської, Дивізійської, Кулевчанської місцевих рад щодо здійснення виконавчими комітетами делегованих повноважень органів виконавчої влади у 2024-2025 роках, відповідно до  постанови КМУ від 09.03.1999 № 339» </vt:lpstr>
      <vt:lpstr>Основні нормативно-правові акти, що регулюють здійснення органами місцевого самоврядування делегованих повноважень органів виконавчої влади </vt:lpstr>
      <vt:lpstr>Презентация PowerPoint</vt:lpstr>
      <vt:lpstr>Повноваження в галузі бюджету, фінансів і цін (пункт «б» статті 28) </vt:lpstr>
      <vt:lpstr>Порівняльна характеристика резервів наповнення місцевих бюджетів </vt:lpstr>
      <vt:lpstr>У сфері інвестиційної діяльності на відповідній території </vt:lpstr>
      <vt:lpstr>Повноваження  у сфері  житлово-комунального господарства (пункт «б» ст. 30) </vt:lpstr>
      <vt:lpstr>Основні виявлені недоліки у сфері ЖКГ</vt:lpstr>
      <vt:lpstr>Стан поводження з твердими побутовими відходами</vt:lpstr>
      <vt:lpstr>Повноваження у сфері освіти (пункт «б» статті 32) </vt:lpstr>
      <vt:lpstr>Повноваження у сфері соціального захисту населення (пункт «б» ст. 34) </vt:lpstr>
      <vt:lpstr>У сфері соціального захисту дітей-сиріт та дітей ПБП</vt:lpstr>
      <vt:lpstr>У сфері додержанням законодавства про працю та зайнятість населення   ОСНОВНІ   РЕКОМЕНДАЦІЇ   Забезпечити системну роботу комісій (робочих груп) з питань легалізації зайнятості та виплати заробітної плати, з проведенням засідань відповідно до встановленої періодичності.    Посилити взаємодію з органами державного контролю у сфері праці та податковими органами щ одо виявлення і недопущення порушень трудового законодавства.    Забезпечити належне документальне оформлення роботи комісій, актуалізацію їх складу та організаційних документів.    Забезпечити розроблення та виконання заходів із детінізації доходів у сфері зайнятості населення, спрямованих на легалізацію трудових відносин, заробітної плати та збільшення надходжень до місцевих бюджетів. </vt:lpstr>
      <vt:lpstr>У сфері  організації і забезпечення цивільного захисту (п.«б» ст.361) УЗАГАЛЬНЕНИЙ ВИСНОВОК </vt:lpstr>
      <vt:lpstr>У сфері забезпечення законності, правопорядку, охорони прав, свобод і законних інтересів громадян (пункт «б» статті 38). Розгляд справ про адміністративні правопорушення, робота адмінкомісій </vt:lpstr>
      <vt:lpstr>Правова експертиза рішень виконавчого комітету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«Аналіз прийнятих рішень виконавчими комітетами сільських, селищних, міських рад Білгород-Дністровського району  в рамках виконання делегованих повноважень  за ІІ півріччя 2025 року» </dc:title>
  <dc:creator>Светлана Макаренко</dc:creator>
  <cp:lastModifiedBy>User</cp:lastModifiedBy>
  <cp:revision>112</cp:revision>
  <dcterms:created xsi:type="dcterms:W3CDTF">2026-02-15T21:53:10Z</dcterms:created>
  <dcterms:modified xsi:type="dcterms:W3CDTF">2026-07-13T07:45:16Z</dcterms:modified>
</cp:coreProperties>
</file>