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  <p:sldMasterId id="2147484206" r:id="rId2"/>
  </p:sldMasterIdLst>
  <p:notesMasterIdLst>
    <p:notesMasterId r:id="rId37"/>
  </p:notesMasterIdLst>
  <p:handoutMasterIdLst>
    <p:handoutMasterId r:id="rId38"/>
  </p:handoutMasterIdLst>
  <p:sldIdLst>
    <p:sldId id="260" r:id="rId3"/>
    <p:sldId id="879" r:id="rId4"/>
    <p:sldId id="880" r:id="rId5"/>
    <p:sldId id="881" r:id="rId6"/>
    <p:sldId id="884" r:id="rId7"/>
    <p:sldId id="891" r:id="rId8"/>
    <p:sldId id="910" r:id="rId9"/>
    <p:sldId id="892" r:id="rId10"/>
    <p:sldId id="893" r:id="rId11"/>
    <p:sldId id="894" r:id="rId12"/>
    <p:sldId id="895" r:id="rId13"/>
    <p:sldId id="874" r:id="rId14"/>
    <p:sldId id="885" r:id="rId15"/>
    <p:sldId id="896" r:id="rId16"/>
    <p:sldId id="899" r:id="rId17"/>
    <p:sldId id="900" r:id="rId18"/>
    <p:sldId id="902" r:id="rId19"/>
    <p:sldId id="886" r:id="rId20"/>
    <p:sldId id="903" r:id="rId21"/>
    <p:sldId id="887" r:id="rId22"/>
    <p:sldId id="889" r:id="rId23"/>
    <p:sldId id="890" r:id="rId24"/>
    <p:sldId id="906" r:id="rId25"/>
    <p:sldId id="907" r:id="rId26"/>
    <p:sldId id="904" r:id="rId27"/>
    <p:sldId id="878" r:id="rId28"/>
    <p:sldId id="814" r:id="rId29"/>
    <p:sldId id="812" r:id="rId30"/>
    <p:sldId id="813" r:id="rId31"/>
    <p:sldId id="862" r:id="rId32"/>
    <p:sldId id="863" r:id="rId33"/>
    <p:sldId id="864" r:id="rId34"/>
    <p:sldId id="908" r:id="rId35"/>
    <p:sldId id="909" r:id="rId36"/>
  </p:sldIdLst>
  <p:sldSz cx="9144000" cy="6858000" type="screen4x3"/>
  <p:notesSz cx="6858000" cy="97139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CC3300"/>
    <a:srgbClr val="800080"/>
    <a:srgbClr val="700000"/>
    <a:srgbClr val="FFFFCD"/>
    <a:srgbClr val="FFFFB3"/>
    <a:srgbClr val="FFFFE1"/>
    <a:srgbClr val="FF99CC"/>
    <a:srgbClr val="660033"/>
    <a:srgbClr val="CAEA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 autoAdjust="0"/>
    <p:restoredTop sz="99288" autoAdjust="0"/>
  </p:normalViewPr>
  <p:slideViewPr>
    <p:cSldViewPr>
      <p:cViewPr>
        <p:scale>
          <a:sx n="75" d="100"/>
          <a:sy n="75" d="100"/>
        </p:scale>
        <p:origin x="-127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102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1A98F-F85E-4B46-AB13-8CE0A0F37D4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E200DBA-4FC2-4180-A8B5-A72A11BFB2F4}">
      <dgm:prSet phldrT="[Текст]" custT="1"/>
      <dgm:spPr>
        <a:solidFill>
          <a:srgbClr val="00206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 anchor="ctr"/>
        <a:lstStyle/>
        <a:p>
          <a:endParaRPr lang="ru-RU" sz="1600" b="1" dirty="0" smtClean="0">
            <a:solidFill>
              <a:srgbClr val="FFFF00"/>
            </a:solidFill>
          </a:endParaRPr>
        </a:p>
        <a:p>
          <a:r>
            <a:rPr lang="ru-RU" sz="1600" b="1" dirty="0" smtClean="0">
              <a:solidFill>
                <a:srgbClr val="FFFF00"/>
              </a:solidFill>
            </a:rPr>
            <a:t>ПОЛОЖЕННЯ            про </a:t>
          </a:r>
          <a:r>
            <a:rPr lang="ru-RU" sz="1600" b="1" dirty="0" err="1" smtClean="0">
              <a:solidFill>
                <a:srgbClr val="FFFF00"/>
              </a:solidFill>
            </a:rPr>
            <a:t>формування</a:t>
          </a:r>
          <a:endParaRPr lang="ru-RU" sz="1600" b="1" dirty="0" smtClean="0">
            <a:solidFill>
              <a:srgbClr val="FFFF00"/>
            </a:solidFill>
          </a:endParaRPr>
        </a:p>
        <a:p>
          <a:endParaRPr lang="uk-UA" sz="1600" b="1" dirty="0">
            <a:solidFill>
              <a:srgbClr val="FFFF00"/>
            </a:solidFill>
          </a:endParaRPr>
        </a:p>
      </dgm:t>
    </dgm:pt>
    <dgm:pt modelId="{13BF355D-18AC-4A0D-92F4-DE6670942A60}" type="parTrans" cxnId="{95145179-97E4-4F3A-881F-B8A325ACFB83}">
      <dgm:prSet/>
      <dgm:spPr/>
      <dgm:t>
        <a:bodyPr/>
        <a:lstStyle/>
        <a:p>
          <a:endParaRPr lang="uk-UA"/>
        </a:p>
      </dgm:t>
    </dgm:pt>
    <dgm:pt modelId="{DA4E17F6-2E8B-4896-9204-BA796A56D1A3}" type="sibTrans" cxnId="{95145179-97E4-4F3A-881F-B8A325ACFB83}">
      <dgm:prSet/>
      <dgm:spPr/>
      <dgm:t>
        <a:bodyPr/>
        <a:lstStyle/>
        <a:p>
          <a:endParaRPr lang="uk-UA"/>
        </a:p>
      </dgm:t>
    </dgm:pt>
    <dgm:pt modelId="{E2BB8950-F0BC-4854-9924-96D80D72DF05}">
      <dgm:prSet phldrT="[Текст]" custT="1"/>
      <dgm:spPr>
        <a:solidFill>
          <a:srgbClr val="00206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 anchor="ctr"/>
        <a:lstStyle/>
        <a:p>
          <a:r>
            <a:rPr lang="ru-RU" sz="1600" b="1" dirty="0" smtClean="0">
              <a:solidFill>
                <a:srgbClr val="FFFF00"/>
              </a:solidFill>
            </a:rPr>
            <a:t>ПЛАН        </a:t>
          </a:r>
          <a:r>
            <a:rPr lang="ru-RU" sz="1600" b="1" dirty="0" err="1" smtClean="0">
              <a:solidFill>
                <a:srgbClr val="FFFF00"/>
              </a:solidFill>
            </a:rPr>
            <a:t>приведення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формування</a:t>
          </a:r>
          <a:r>
            <a:rPr lang="ru-RU" sz="1600" b="1" dirty="0" smtClean="0">
              <a:solidFill>
                <a:srgbClr val="FFFF00"/>
              </a:solidFill>
            </a:rPr>
            <a:t> в </a:t>
          </a:r>
          <a:r>
            <a:rPr lang="ru-RU" sz="1600" b="1" dirty="0" err="1" smtClean="0">
              <a:solidFill>
                <a:srgbClr val="FFFF00"/>
              </a:solidFill>
            </a:rPr>
            <a:t>готовність</a:t>
          </a:r>
          <a:endParaRPr lang="ru-RU" sz="1600" b="1" dirty="0" smtClean="0">
            <a:solidFill>
              <a:srgbClr val="FFFF00"/>
            </a:solidFill>
          </a:endParaRPr>
        </a:p>
      </dgm:t>
    </dgm:pt>
    <dgm:pt modelId="{46F650A0-1049-4EA5-B4B3-6104CF53C54F}" type="parTrans" cxnId="{F6DDF6A3-736B-4673-B0E7-6D7C4A95D8B4}">
      <dgm:prSet/>
      <dgm:spPr/>
      <dgm:t>
        <a:bodyPr/>
        <a:lstStyle/>
        <a:p>
          <a:endParaRPr lang="uk-UA"/>
        </a:p>
      </dgm:t>
    </dgm:pt>
    <dgm:pt modelId="{9BE8BBE6-B331-48B5-8069-192D00B0E634}" type="sibTrans" cxnId="{F6DDF6A3-736B-4673-B0E7-6D7C4A95D8B4}">
      <dgm:prSet/>
      <dgm:spPr/>
      <dgm:t>
        <a:bodyPr/>
        <a:lstStyle/>
        <a:p>
          <a:endParaRPr lang="uk-UA"/>
        </a:p>
      </dgm:t>
    </dgm:pt>
    <dgm:pt modelId="{4CBBC7FE-DCC1-4DB6-A065-2A702E9B69AE}">
      <dgm:prSet phldrT="[Текст]" custT="1"/>
      <dgm:spPr>
        <a:solidFill>
          <a:srgbClr val="00206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ПРОГРАМА </a:t>
          </a:r>
          <a:r>
            <a:rPr lang="ru-RU" sz="1600" b="1" dirty="0" err="1" smtClean="0">
              <a:solidFill>
                <a:srgbClr val="FFFF00"/>
              </a:solidFill>
            </a:rPr>
            <a:t>спеціальної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підготовки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працівників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формування</a:t>
          </a:r>
          <a:endParaRPr lang="uk-UA" sz="1600" b="1" dirty="0">
            <a:solidFill>
              <a:srgbClr val="FFFF00"/>
            </a:solidFill>
          </a:endParaRPr>
        </a:p>
      </dgm:t>
    </dgm:pt>
    <dgm:pt modelId="{F3426DB3-80CC-40BB-9B07-6995DF90FA30}" type="parTrans" cxnId="{B20164DA-F1BE-430C-8EE4-8C8802C95A43}">
      <dgm:prSet/>
      <dgm:spPr/>
      <dgm:t>
        <a:bodyPr/>
        <a:lstStyle/>
        <a:p>
          <a:endParaRPr lang="uk-UA"/>
        </a:p>
      </dgm:t>
    </dgm:pt>
    <dgm:pt modelId="{6A854B26-C85C-4EDE-9BFD-AB459B98A504}" type="sibTrans" cxnId="{B20164DA-F1BE-430C-8EE4-8C8802C95A43}">
      <dgm:prSet/>
      <dgm:spPr/>
      <dgm:t>
        <a:bodyPr/>
        <a:lstStyle/>
        <a:p>
          <a:endParaRPr lang="uk-UA"/>
        </a:p>
      </dgm:t>
    </dgm:pt>
    <dgm:pt modelId="{D79CC0BD-5F09-4BBA-B776-82BE071F857A}">
      <dgm:prSet phldrT="[Текст]" custT="1"/>
      <dgm:spPr>
        <a:solidFill>
          <a:srgbClr val="00206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ЖУРНАЛ             </a:t>
          </a:r>
          <a:r>
            <a:rPr lang="ru-RU" sz="1600" b="1" dirty="0" err="1" smtClean="0">
              <a:solidFill>
                <a:srgbClr val="FFFF00"/>
              </a:solidFill>
            </a:rPr>
            <a:t>обліку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проходження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навчання</a:t>
          </a:r>
          <a:r>
            <a:rPr lang="ru-RU" sz="1600" b="1" dirty="0" smtClean="0">
              <a:solidFill>
                <a:srgbClr val="FFFF00"/>
              </a:solidFill>
            </a:rPr>
            <a:t> в         НМЦ ЦЗ та БЖД</a:t>
          </a:r>
        </a:p>
      </dgm:t>
    </dgm:pt>
    <dgm:pt modelId="{45F14CB6-48FC-4FD3-A4CF-2D3EAF6234F4}" type="parTrans" cxnId="{26926DB9-F6E7-4F91-A089-9616315CD53F}">
      <dgm:prSet/>
      <dgm:spPr/>
      <dgm:t>
        <a:bodyPr/>
        <a:lstStyle/>
        <a:p>
          <a:endParaRPr lang="uk-UA"/>
        </a:p>
      </dgm:t>
    </dgm:pt>
    <dgm:pt modelId="{9AF80931-A92C-42A3-9DB7-56AE252F0B85}" type="sibTrans" cxnId="{26926DB9-F6E7-4F91-A089-9616315CD53F}">
      <dgm:prSet/>
      <dgm:spPr/>
      <dgm:t>
        <a:bodyPr/>
        <a:lstStyle/>
        <a:p>
          <a:endParaRPr lang="uk-UA"/>
        </a:p>
      </dgm:t>
    </dgm:pt>
    <dgm:pt modelId="{D7AEA777-CA31-4C3F-B84B-261C757DA648}">
      <dgm:prSet custT="1"/>
      <dgm:spPr>
        <a:solidFill>
          <a:srgbClr val="00206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 anchor="ctr"/>
        <a:lstStyle/>
        <a:p>
          <a:r>
            <a:rPr lang="ru-RU" sz="1600" b="1" dirty="0" smtClean="0">
              <a:solidFill>
                <a:srgbClr val="FFFF00"/>
              </a:solidFill>
            </a:rPr>
            <a:t>ШТАТНО-ПОСАДОВИЙ СПИСОК     </a:t>
          </a:r>
          <a:r>
            <a:rPr lang="ru-RU" sz="1600" b="1" dirty="0" err="1" smtClean="0">
              <a:solidFill>
                <a:srgbClr val="FFFF00"/>
              </a:solidFill>
            </a:rPr>
            <a:t>працівників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формування</a:t>
          </a:r>
          <a:endParaRPr lang="ru-RU" sz="1600" b="1" dirty="0" smtClean="0">
            <a:solidFill>
              <a:srgbClr val="FFFF00"/>
            </a:solidFill>
          </a:endParaRPr>
        </a:p>
      </dgm:t>
    </dgm:pt>
    <dgm:pt modelId="{FBE4EB1A-D26D-4BAA-8686-77AABA636173}" type="parTrans" cxnId="{A3F1788D-699C-4F2F-8A15-BAAE4BD8320D}">
      <dgm:prSet/>
      <dgm:spPr/>
      <dgm:t>
        <a:bodyPr/>
        <a:lstStyle/>
        <a:p>
          <a:endParaRPr lang="uk-UA"/>
        </a:p>
      </dgm:t>
    </dgm:pt>
    <dgm:pt modelId="{436F415F-7F17-49F8-9AAD-933062885C7C}" type="sibTrans" cxnId="{A3F1788D-699C-4F2F-8A15-BAAE4BD8320D}">
      <dgm:prSet/>
      <dgm:spPr/>
      <dgm:t>
        <a:bodyPr/>
        <a:lstStyle/>
        <a:p>
          <a:endParaRPr lang="uk-UA"/>
        </a:p>
      </dgm:t>
    </dgm:pt>
    <dgm:pt modelId="{088F2C22-5888-4AE3-87D5-F516932B3CA2}">
      <dgm:prSet phldrT="[Текст]" custT="1"/>
      <dgm:spPr>
        <a:solidFill>
          <a:srgbClr val="00206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ЖУРНАЛ              </a:t>
          </a:r>
          <a:r>
            <a:rPr lang="ru-RU" sz="1600" b="1" dirty="0" err="1" smtClean="0">
              <a:solidFill>
                <a:srgbClr val="FFFF00"/>
              </a:solidFill>
            </a:rPr>
            <a:t>обліку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підготовки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формувань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endParaRPr lang="uk-UA" sz="1600" b="1" dirty="0">
            <a:solidFill>
              <a:srgbClr val="FFFF00"/>
            </a:solidFill>
          </a:endParaRPr>
        </a:p>
      </dgm:t>
    </dgm:pt>
    <dgm:pt modelId="{44661EBC-C6AC-4308-B4FA-C6A27185210F}" type="parTrans" cxnId="{D6C42090-A192-471E-9A61-0709C66E8B04}">
      <dgm:prSet/>
      <dgm:spPr/>
      <dgm:t>
        <a:bodyPr/>
        <a:lstStyle/>
        <a:p>
          <a:endParaRPr lang="uk-UA"/>
        </a:p>
      </dgm:t>
    </dgm:pt>
    <dgm:pt modelId="{86D5C71B-3290-4739-91DE-47247AE56A73}" type="sibTrans" cxnId="{D6C42090-A192-471E-9A61-0709C66E8B04}">
      <dgm:prSet/>
      <dgm:spPr/>
      <dgm:t>
        <a:bodyPr/>
        <a:lstStyle/>
        <a:p>
          <a:endParaRPr lang="uk-UA"/>
        </a:p>
      </dgm:t>
    </dgm:pt>
    <dgm:pt modelId="{1B419272-1A01-4B42-88FE-DDDA73D4F45E}">
      <dgm:prSet custT="1"/>
      <dgm:spPr>
        <a:solidFill>
          <a:srgbClr val="00206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СХЕМА        </a:t>
          </a:r>
          <a:r>
            <a:rPr lang="ru-RU" sz="1600" b="1" dirty="0" err="1" smtClean="0">
              <a:solidFill>
                <a:srgbClr val="FFFF00"/>
              </a:solidFill>
            </a:rPr>
            <a:t>оповіщення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працівників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формування</a:t>
          </a:r>
          <a:endParaRPr lang="ru-RU" sz="1600" b="1" dirty="0" smtClean="0">
            <a:solidFill>
              <a:srgbClr val="FFFF00"/>
            </a:solidFill>
          </a:endParaRPr>
        </a:p>
      </dgm:t>
    </dgm:pt>
    <dgm:pt modelId="{5C313471-CC81-4DBA-837F-A01C019B394C}" type="parTrans" cxnId="{4E8F759D-7033-4D84-86C5-9485A48E17F3}">
      <dgm:prSet/>
      <dgm:spPr/>
      <dgm:t>
        <a:bodyPr/>
        <a:lstStyle/>
        <a:p>
          <a:endParaRPr lang="uk-UA"/>
        </a:p>
      </dgm:t>
    </dgm:pt>
    <dgm:pt modelId="{332C75AD-3412-4630-BF24-AA58CDFF8E62}" type="sibTrans" cxnId="{4E8F759D-7033-4D84-86C5-9485A48E17F3}">
      <dgm:prSet/>
      <dgm:spPr/>
      <dgm:t>
        <a:bodyPr/>
        <a:lstStyle/>
        <a:p>
          <a:endParaRPr lang="uk-UA"/>
        </a:p>
      </dgm:t>
    </dgm:pt>
    <dgm:pt modelId="{662E171B-FC96-4466-A0F7-2B9104814BBB}">
      <dgm:prSet phldrT="[Текст]" custT="1"/>
      <dgm:spPr>
        <a:solidFill>
          <a:srgbClr val="00206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РОЗКЛАД ЗАНЯТЬ </a:t>
          </a:r>
          <a:r>
            <a:rPr lang="ru-RU" sz="1600" b="1" dirty="0" err="1" smtClean="0">
              <a:solidFill>
                <a:srgbClr val="FFFF00"/>
              </a:solidFill>
            </a:rPr>
            <a:t>формування</a:t>
          </a:r>
          <a:r>
            <a:rPr lang="ru-RU" sz="1600" b="1" dirty="0" smtClean="0">
              <a:solidFill>
                <a:srgbClr val="FFFF00"/>
              </a:solidFill>
            </a:rPr>
            <a:t> за </a:t>
          </a:r>
          <a:r>
            <a:rPr lang="ru-RU" sz="1600" b="1" dirty="0" err="1" smtClean="0">
              <a:solidFill>
                <a:srgbClr val="FFFF00"/>
              </a:solidFill>
            </a:rPr>
            <a:t>відповідними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err="1" smtClean="0">
              <a:solidFill>
                <a:srgbClr val="FFFF00"/>
              </a:solidFill>
            </a:rPr>
            <a:t>програмами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endParaRPr lang="uk-UA" sz="1600" b="1" dirty="0">
            <a:solidFill>
              <a:srgbClr val="FFFF00"/>
            </a:solidFill>
          </a:endParaRPr>
        </a:p>
      </dgm:t>
    </dgm:pt>
    <dgm:pt modelId="{A2B10047-7D19-4043-874E-3376623349C1}" type="parTrans" cxnId="{962C7DF0-D171-4C58-8C02-847AE20A29E0}">
      <dgm:prSet/>
      <dgm:spPr/>
      <dgm:t>
        <a:bodyPr/>
        <a:lstStyle/>
        <a:p>
          <a:endParaRPr lang="ru-RU"/>
        </a:p>
      </dgm:t>
    </dgm:pt>
    <dgm:pt modelId="{96D40A63-66EC-4870-86CD-8C0B4EB1CBD4}" type="sibTrans" cxnId="{962C7DF0-D171-4C58-8C02-847AE20A29E0}">
      <dgm:prSet/>
      <dgm:spPr/>
      <dgm:t>
        <a:bodyPr/>
        <a:lstStyle/>
        <a:p>
          <a:endParaRPr lang="ru-RU"/>
        </a:p>
      </dgm:t>
    </dgm:pt>
    <dgm:pt modelId="{E329BD67-583C-47D2-8683-7C53E4BA00FA}">
      <dgm:prSet custT="1"/>
      <dgm:spPr>
        <a:solidFill>
          <a:srgbClr val="002060"/>
        </a:solidFill>
      </dgm:spPr>
      <dgm:t>
        <a:bodyPr/>
        <a:lstStyle/>
        <a:p>
          <a:r>
            <a:rPr lang="uk-UA" sz="1600" b="1" dirty="0" smtClean="0">
              <a:solidFill>
                <a:srgbClr val="FFFF00"/>
              </a:solidFill>
            </a:rPr>
            <a:t>ЖУРНАЛ         обліку проведення навчання працівників формування</a:t>
          </a:r>
          <a:endParaRPr lang="ru-RU" sz="1600" b="1" dirty="0">
            <a:solidFill>
              <a:srgbClr val="FFFF00"/>
            </a:solidFill>
          </a:endParaRPr>
        </a:p>
      </dgm:t>
    </dgm:pt>
    <dgm:pt modelId="{E4411F78-C09F-40F3-B186-AB1068AA4AA5}" type="parTrans" cxnId="{6028E25C-0665-4AFE-8385-FD5C4C31F06C}">
      <dgm:prSet/>
      <dgm:spPr/>
      <dgm:t>
        <a:bodyPr/>
        <a:lstStyle/>
        <a:p>
          <a:endParaRPr lang="ru-RU"/>
        </a:p>
      </dgm:t>
    </dgm:pt>
    <dgm:pt modelId="{3A4F85EF-2682-497E-8D67-47C7420469CD}" type="sibTrans" cxnId="{6028E25C-0665-4AFE-8385-FD5C4C31F06C}">
      <dgm:prSet/>
      <dgm:spPr/>
      <dgm:t>
        <a:bodyPr/>
        <a:lstStyle/>
        <a:p>
          <a:endParaRPr lang="ru-RU"/>
        </a:p>
      </dgm:t>
    </dgm:pt>
    <dgm:pt modelId="{C7BC6D8C-2946-41F4-91C8-E3D13E42DE1E}">
      <dgm:prSet custT="1"/>
      <dgm:spPr>
        <a:solidFill>
          <a:srgbClr val="002060"/>
        </a:solidFill>
      </dgm:spPr>
      <dgm:t>
        <a:bodyPr/>
        <a:lstStyle/>
        <a:p>
          <a:r>
            <a:rPr lang="uk-UA" sz="1600" b="1" dirty="0" smtClean="0">
              <a:solidFill>
                <a:srgbClr val="FFFF00"/>
              </a:solidFill>
            </a:rPr>
            <a:t>ТАБЕЛЬ забезпечення формування матеріально-технічними засобами</a:t>
          </a:r>
          <a:endParaRPr lang="ru-RU" sz="1600" b="1" dirty="0">
            <a:solidFill>
              <a:srgbClr val="FFFF00"/>
            </a:solidFill>
          </a:endParaRPr>
        </a:p>
      </dgm:t>
    </dgm:pt>
    <dgm:pt modelId="{1FD3DE1F-6A7F-4359-A221-D4B532262C1B}" type="parTrans" cxnId="{DE82E1B8-8DCE-4F3E-9ADE-099FE401AC8E}">
      <dgm:prSet/>
      <dgm:spPr/>
      <dgm:t>
        <a:bodyPr/>
        <a:lstStyle/>
        <a:p>
          <a:endParaRPr lang="ru-RU"/>
        </a:p>
      </dgm:t>
    </dgm:pt>
    <dgm:pt modelId="{E45DE412-DDC4-44C4-9EBF-A40698CD826B}" type="sibTrans" cxnId="{DE82E1B8-8DCE-4F3E-9ADE-099FE401AC8E}">
      <dgm:prSet/>
      <dgm:spPr/>
      <dgm:t>
        <a:bodyPr/>
        <a:lstStyle/>
        <a:p>
          <a:endParaRPr lang="ru-RU"/>
        </a:p>
      </dgm:t>
    </dgm:pt>
    <dgm:pt modelId="{83669CE3-2074-4AB4-B17C-1A5EE832BC78}" type="pres">
      <dgm:prSet presAssocID="{2EB1A98F-F85E-4B46-AB13-8CE0A0F37D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9AB2D19-E421-4309-BEF6-4A9FD263D239}" type="pres">
      <dgm:prSet presAssocID="{8E200DBA-4FC2-4180-A8B5-A72A11BFB2F4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9036B7-1087-453E-BB91-DAF10C38251F}" type="pres">
      <dgm:prSet presAssocID="{DA4E17F6-2E8B-4896-9204-BA796A56D1A3}" presName="sibTrans" presStyleCnt="0"/>
      <dgm:spPr/>
    </dgm:pt>
    <dgm:pt modelId="{A3B12129-AC47-43CB-B5A8-C0DC5A9D94DB}" type="pres">
      <dgm:prSet presAssocID="{E2BB8950-F0BC-4854-9924-96D80D72DF05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587F3C-BB0C-42E0-92FC-2A41417823CC}" type="pres">
      <dgm:prSet presAssocID="{9BE8BBE6-B331-48B5-8069-192D00B0E634}" presName="sibTrans" presStyleCnt="0"/>
      <dgm:spPr/>
    </dgm:pt>
    <dgm:pt modelId="{9BACC6AC-2E13-48AE-8F19-FAFB07E0161F}" type="pres">
      <dgm:prSet presAssocID="{D7AEA777-CA31-4C3F-B84B-261C757DA648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8DF9F1-5439-4F0A-BBDC-E287997DF45F}" type="pres">
      <dgm:prSet presAssocID="{436F415F-7F17-49F8-9AAD-933062885C7C}" presName="sibTrans" presStyleCnt="0"/>
      <dgm:spPr/>
    </dgm:pt>
    <dgm:pt modelId="{D3DB21D7-7895-441F-BBD2-6E4287FADFEE}" type="pres">
      <dgm:prSet presAssocID="{C7BC6D8C-2946-41F4-91C8-E3D13E42DE1E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6B983-D1C1-40D1-9D75-0079248F1664}" type="pres">
      <dgm:prSet presAssocID="{E45DE412-DDC4-44C4-9EBF-A40698CD826B}" presName="sibTrans" presStyleCnt="0"/>
      <dgm:spPr/>
    </dgm:pt>
    <dgm:pt modelId="{430FBC2F-6EE6-4B2D-BF12-E5D8279D622F}" type="pres">
      <dgm:prSet presAssocID="{1B419272-1A01-4B42-88FE-DDDA73D4F45E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DC368A-A5D1-41CA-916B-7A58B2EF0A90}" type="pres">
      <dgm:prSet presAssocID="{332C75AD-3412-4630-BF24-AA58CDFF8E62}" presName="sibTrans" presStyleCnt="0"/>
      <dgm:spPr/>
    </dgm:pt>
    <dgm:pt modelId="{F303DE3F-8D25-4EE3-852C-96EDD07A0568}" type="pres">
      <dgm:prSet presAssocID="{4CBBC7FE-DCC1-4DB6-A065-2A702E9B69AE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D6AD19-4EC8-483D-BF31-871EFE7825FA}" type="pres">
      <dgm:prSet presAssocID="{6A854B26-C85C-4EDE-9BFD-AB459B98A504}" presName="sibTrans" presStyleCnt="0"/>
      <dgm:spPr/>
    </dgm:pt>
    <dgm:pt modelId="{AC8556EE-C23A-40AC-8EBD-F6DE0F9590EC}" type="pres">
      <dgm:prSet presAssocID="{D79CC0BD-5F09-4BBA-B776-82BE071F85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FBECA9-D630-46AD-B5AA-3F1E53DB1C3C}" type="pres">
      <dgm:prSet presAssocID="{9AF80931-A92C-42A3-9DB7-56AE252F0B85}" presName="sibTrans" presStyleCnt="0"/>
      <dgm:spPr/>
    </dgm:pt>
    <dgm:pt modelId="{72EED5B4-921A-4CFB-8674-7F1C27FA8E10}" type="pres">
      <dgm:prSet presAssocID="{088F2C22-5888-4AE3-87D5-F516932B3CA2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EDE4E1-D11E-48D6-A12E-D6D9A616BEB6}" type="pres">
      <dgm:prSet presAssocID="{86D5C71B-3290-4739-91DE-47247AE56A73}" presName="sibTrans" presStyleCnt="0"/>
      <dgm:spPr/>
    </dgm:pt>
    <dgm:pt modelId="{674D4A9F-B2B2-4C19-A978-AC1867FEBB34}" type="pres">
      <dgm:prSet presAssocID="{662E171B-FC96-4466-A0F7-2B9104814BB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84035-3D2E-491A-8EA1-66A49C18DBD4}" type="pres">
      <dgm:prSet presAssocID="{96D40A63-66EC-4870-86CD-8C0B4EB1CBD4}" presName="sibTrans" presStyleCnt="0"/>
      <dgm:spPr/>
    </dgm:pt>
    <dgm:pt modelId="{CDB8FC13-48A6-4FB0-B062-2B7B775DDC94}" type="pres">
      <dgm:prSet presAssocID="{E329BD67-583C-47D2-8683-7C53E4BA00F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DDF6A3-736B-4673-B0E7-6D7C4A95D8B4}" srcId="{2EB1A98F-F85E-4B46-AB13-8CE0A0F37D4E}" destId="{E2BB8950-F0BC-4854-9924-96D80D72DF05}" srcOrd="1" destOrd="0" parTransId="{46F650A0-1049-4EA5-B4B3-6104CF53C54F}" sibTransId="{9BE8BBE6-B331-48B5-8069-192D00B0E634}"/>
    <dgm:cxn modelId="{26926DB9-F6E7-4F91-A089-9616315CD53F}" srcId="{2EB1A98F-F85E-4B46-AB13-8CE0A0F37D4E}" destId="{D79CC0BD-5F09-4BBA-B776-82BE071F857A}" srcOrd="6" destOrd="0" parTransId="{45F14CB6-48FC-4FD3-A4CF-2D3EAF6234F4}" sibTransId="{9AF80931-A92C-42A3-9DB7-56AE252F0B85}"/>
    <dgm:cxn modelId="{A6C38E00-4374-401C-8784-CFE5B6C63345}" type="presOf" srcId="{2EB1A98F-F85E-4B46-AB13-8CE0A0F37D4E}" destId="{83669CE3-2074-4AB4-B17C-1A5EE832BC78}" srcOrd="0" destOrd="0" presId="urn:microsoft.com/office/officeart/2005/8/layout/default#1"/>
    <dgm:cxn modelId="{90B42CF9-8B00-4C46-BDED-0FF48BCF0F8C}" type="presOf" srcId="{D79CC0BD-5F09-4BBA-B776-82BE071F857A}" destId="{AC8556EE-C23A-40AC-8EBD-F6DE0F9590EC}" srcOrd="0" destOrd="0" presId="urn:microsoft.com/office/officeart/2005/8/layout/default#1"/>
    <dgm:cxn modelId="{DE82E1B8-8DCE-4F3E-9ADE-099FE401AC8E}" srcId="{2EB1A98F-F85E-4B46-AB13-8CE0A0F37D4E}" destId="{C7BC6D8C-2946-41F4-91C8-E3D13E42DE1E}" srcOrd="3" destOrd="0" parTransId="{1FD3DE1F-6A7F-4359-A221-D4B532262C1B}" sibTransId="{E45DE412-DDC4-44C4-9EBF-A40698CD826B}"/>
    <dgm:cxn modelId="{BDE6787F-D74B-435C-8EE4-5F0E97E6D813}" type="presOf" srcId="{E2BB8950-F0BC-4854-9924-96D80D72DF05}" destId="{A3B12129-AC47-43CB-B5A8-C0DC5A9D94DB}" srcOrd="0" destOrd="0" presId="urn:microsoft.com/office/officeart/2005/8/layout/default#1"/>
    <dgm:cxn modelId="{A3F1788D-699C-4F2F-8A15-BAAE4BD8320D}" srcId="{2EB1A98F-F85E-4B46-AB13-8CE0A0F37D4E}" destId="{D7AEA777-CA31-4C3F-B84B-261C757DA648}" srcOrd="2" destOrd="0" parTransId="{FBE4EB1A-D26D-4BAA-8686-77AABA636173}" sibTransId="{436F415F-7F17-49F8-9AAD-933062885C7C}"/>
    <dgm:cxn modelId="{5494CB4D-D9C6-4C5D-B21D-62004C0E295C}" type="presOf" srcId="{E329BD67-583C-47D2-8683-7C53E4BA00FA}" destId="{CDB8FC13-48A6-4FB0-B062-2B7B775DDC94}" srcOrd="0" destOrd="0" presId="urn:microsoft.com/office/officeart/2005/8/layout/default#1"/>
    <dgm:cxn modelId="{962C7DF0-D171-4C58-8C02-847AE20A29E0}" srcId="{2EB1A98F-F85E-4B46-AB13-8CE0A0F37D4E}" destId="{662E171B-FC96-4466-A0F7-2B9104814BBB}" srcOrd="8" destOrd="0" parTransId="{A2B10047-7D19-4043-874E-3376623349C1}" sibTransId="{96D40A63-66EC-4870-86CD-8C0B4EB1CBD4}"/>
    <dgm:cxn modelId="{610EB5D0-37A0-4CD0-9C64-27813B24014F}" type="presOf" srcId="{4CBBC7FE-DCC1-4DB6-A065-2A702E9B69AE}" destId="{F303DE3F-8D25-4EE3-852C-96EDD07A0568}" srcOrd="0" destOrd="0" presId="urn:microsoft.com/office/officeart/2005/8/layout/default#1"/>
    <dgm:cxn modelId="{D83D9A1C-E4E0-48ED-BB06-A78CFDD685CF}" type="presOf" srcId="{8E200DBA-4FC2-4180-A8B5-A72A11BFB2F4}" destId="{B9AB2D19-E421-4309-BEF6-4A9FD263D239}" srcOrd="0" destOrd="0" presId="urn:microsoft.com/office/officeart/2005/8/layout/default#1"/>
    <dgm:cxn modelId="{6028E25C-0665-4AFE-8385-FD5C4C31F06C}" srcId="{2EB1A98F-F85E-4B46-AB13-8CE0A0F37D4E}" destId="{E329BD67-583C-47D2-8683-7C53E4BA00FA}" srcOrd="9" destOrd="0" parTransId="{E4411F78-C09F-40F3-B186-AB1068AA4AA5}" sibTransId="{3A4F85EF-2682-497E-8D67-47C7420469CD}"/>
    <dgm:cxn modelId="{295E1C5F-40FB-41CD-AF13-D5CB86B555B0}" type="presOf" srcId="{C7BC6D8C-2946-41F4-91C8-E3D13E42DE1E}" destId="{D3DB21D7-7895-441F-BBD2-6E4287FADFEE}" srcOrd="0" destOrd="0" presId="urn:microsoft.com/office/officeart/2005/8/layout/default#1"/>
    <dgm:cxn modelId="{E9173C76-C1EB-4AB2-B54B-71BD8C66F8F9}" type="presOf" srcId="{088F2C22-5888-4AE3-87D5-F516932B3CA2}" destId="{72EED5B4-921A-4CFB-8674-7F1C27FA8E10}" srcOrd="0" destOrd="0" presId="urn:microsoft.com/office/officeart/2005/8/layout/default#1"/>
    <dgm:cxn modelId="{4E8F759D-7033-4D84-86C5-9485A48E17F3}" srcId="{2EB1A98F-F85E-4B46-AB13-8CE0A0F37D4E}" destId="{1B419272-1A01-4B42-88FE-DDDA73D4F45E}" srcOrd="4" destOrd="0" parTransId="{5C313471-CC81-4DBA-837F-A01C019B394C}" sibTransId="{332C75AD-3412-4630-BF24-AA58CDFF8E62}"/>
    <dgm:cxn modelId="{76203A8A-1A78-40E9-93E6-3E090F4F326B}" type="presOf" srcId="{D7AEA777-CA31-4C3F-B84B-261C757DA648}" destId="{9BACC6AC-2E13-48AE-8F19-FAFB07E0161F}" srcOrd="0" destOrd="0" presId="urn:microsoft.com/office/officeart/2005/8/layout/default#1"/>
    <dgm:cxn modelId="{B20164DA-F1BE-430C-8EE4-8C8802C95A43}" srcId="{2EB1A98F-F85E-4B46-AB13-8CE0A0F37D4E}" destId="{4CBBC7FE-DCC1-4DB6-A065-2A702E9B69AE}" srcOrd="5" destOrd="0" parTransId="{F3426DB3-80CC-40BB-9B07-6995DF90FA30}" sibTransId="{6A854B26-C85C-4EDE-9BFD-AB459B98A504}"/>
    <dgm:cxn modelId="{95145179-97E4-4F3A-881F-B8A325ACFB83}" srcId="{2EB1A98F-F85E-4B46-AB13-8CE0A0F37D4E}" destId="{8E200DBA-4FC2-4180-A8B5-A72A11BFB2F4}" srcOrd="0" destOrd="0" parTransId="{13BF355D-18AC-4A0D-92F4-DE6670942A60}" sibTransId="{DA4E17F6-2E8B-4896-9204-BA796A56D1A3}"/>
    <dgm:cxn modelId="{9B1A196D-1438-4AAF-A7D1-5C5F12EDDFBB}" type="presOf" srcId="{662E171B-FC96-4466-A0F7-2B9104814BBB}" destId="{674D4A9F-B2B2-4C19-A978-AC1867FEBB34}" srcOrd="0" destOrd="0" presId="urn:microsoft.com/office/officeart/2005/8/layout/default#1"/>
    <dgm:cxn modelId="{F2266DA8-C703-448B-AC1C-7956CAAA989B}" type="presOf" srcId="{1B419272-1A01-4B42-88FE-DDDA73D4F45E}" destId="{430FBC2F-6EE6-4B2D-BF12-E5D8279D622F}" srcOrd="0" destOrd="0" presId="urn:microsoft.com/office/officeart/2005/8/layout/default#1"/>
    <dgm:cxn modelId="{D6C42090-A192-471E-9A61-0709C66E8B04}" srcId="{2EB1A98F-F85E-4B46-AB13-8CE0A0F37D4E}" destId="{088F2C22-5888-4AE3-87D5-F516932B3CA2}" srcOrd="7" destOrd="0" parTransId="{44661EBC-C6AC-4308-B4FA-C6A27185210F}" sibTransId="{86D5C71B-3290-4739-91DE-47247AE56A73}"/>
    <dgm:cxn modelId="{02EE33A1-8290-4DAA-BEF5-DBC176A623E8}" type="presParOf" srcId="{83669CE3-2074-4AB4-B17C-1A5EE832BC78}" destId="{B9AB2D19-E421-4309-BEF6-4A9FD263D239}" srcOrd="0" destOrd="0" presId="urn:microsoft.com/office/officeart/2005/8/layout/default#1"/>
    <dgm:cxn modelId="{A153334D-9ED6-4F23-9CFE-9E23080BBF46}" type="presParOf" srcId="{83669CE3-2074-4AB4-B17C-1A5EE832BC78}" destId="{619036B7-1087-453E-BB91-DAF10C38251F}" srcOrd="1" destOrd="0" presId="urn:microsoft.com/office/officeart/2005/8/layout/default#1"/>
    <dgm:cxn modelId="{691DFBE6-B113-4AF7-A26D-205BA178D127}" type="presParOf" srcId="{83669CE3-2074-4AB4-B17C-1A5EE832BC78}" destId="{A3B12129-AC47-43CB-B5A8-C0DC5A9D94DB}" srcOrd="2" destOrd="0" presId="urn:microsoft.com/office/officeart/2005/8/layout/default#1"/>
    <dgm:cxn modelId="{333C0C85-3447-4EA1-9C76-197C74D7A8EA}" type="presParOf" srcId="{83669CE3-2074-4AB4-B17C-1A5EE832BC78}" destId="{CB587F3C-BB0C-42E0-92FC-2A41417823CC}" srcOrd="3" destOrd="0" presId="urn:microsoft.com/office/officeart/2005/8/layout/default#1"/>
    <dgm:cxn modelId="{09475FE6-A954-4D18-B301-32FFB8C55A6A}" type="presParOf" srcId="{83669CE3-2074-4AB4-B17C-1A5EE832BC78}" destId="{9BACC6AC-2E13-48AE-8F19-FAFB07E0161F}" srcOrd="4" destOrd="0" presId="urn:microsoft.com/office/officeart/2005/8/layout/default#1"/>
    <dgm:cxn modelId="{250077FB-EB0C-4064-9E63-3F7B90EC8D68}" type="presParOf" srcId="{83669CE3-2074-4AB4-B17C-1A5EE832BC78}" destId="{0B8DF9F1-5439-4F0A-BBDC-E287997DF45F}" srcOrd="5" destOrd="0" presId="urn:microsoft.com/office/officeart/2005/8/layout/default#1"/>
    <dgm:cxn modelId="{C0283E11-7AA7-4C15-AE8A-B88114856A7D}" type="presParOf" srcId="{83669CE3-2074-4AB4-B17C-1A5EE832BC78}" destId="{D3DB21D7-7895-441F-BBD2-6E4287FADFEE}" srcOrd="6" destOrd="0" presId="urn:microsoft.com/office/officeart/2005/8/layout/default#1"/>
    <dgm:cxn modelId="{DF198C3B-4DD1-46D3-A6A4-9D4773BC9C4E}" type="presParOf" srcId="{83669CE3-2074-4AB4-B17C-1A5EE832BC78}" destId="{0826B983-D1C1-40D1-9D75-0079248F1664}" srcOrd="7" destOrd="0" presId="urn:microsoft.com/office/officeart/2005/8/layout/default#1"/>
    <dgm:cxn modelId="{BC7B9D27-B2C0-42D3-A76E-B2D37F261B97}" type="presParOf" srcId="{83669CE3-2074-4AB4-B17C-1A5EE832BC78}" destId="{430FBC2F-6EE6-4B2D-BF12-E5D8279D622F}" srcOrd="8" destOrd="0" presId="urn:microsoft.com/office/officeart/2005/8/layout/default#1"/>
    <dgm:cxn modelId="{0C6647A7-0C6A-4D0F-9AFB-97E09CADAFAC}" type="presParOf" srcId="{83669CE3-2074-4AB4-B17C-1A5EE832BC78}" destId="{98DC368A-A5D1-41CA-916B-7A58B2EF0A90}" srcOrd="9" destOrd="0" presId="urn:microsoft.com/office/officeart/2005/8/layout/default#1"/>
    <dgm:cxn modelId="{01E529FD-09B1-4CC5-B96A-D20C4A5FCCED}" type="presParOf" srcId="{83669CE3-2074-4AB4-B17C-1A5EE832BC78}" destId="{F303DE3F-8D25-4EE3-852C-96EDD07A0568}" srcOrd="10" destOrd="0" presId="urn:microsoft.com/office/officeart/2005/8/layout/default#1"/>
    <dgm:cxn modelId="{B269648D-E0C3-4183-9C98-915F9F806B3A}" type="presParOf" srcId="{83669CE3-2074-4AB4-B17C-1A5EE832BC78}" destId="{F0D6AD19-4EC8-483D-BF31-871EFE7825FA}" srcOrd="11" destOrd="0" presId="urn:microsoft.com/office/officeart/2005/8/layout/default#1"/>
    <dgm:cxn modelId="{E039E858-00D2-44CB-BF9E-849B25ABC1A6}" type="presParOf" srcId="{83669CE3-2074-4AB4-B17C-1A5EE832BC78}" destId="{AC8556EE-C23A-40AC-8EBD-F6DE0F9590EC}" srcOrd="12" destOrd="0" presId="urn:microsoft.com/office/officeart/2005/8/layout/default#1"/>
    <dgm:cxn modelId="{6E7D5BFF-E0D2-44BD-915F-9203B0664C29}" type="presParOf" srcId="{83669CE3-2074-4AB4-B17C-1A5EE832BC78}" destId="{97FBECA9-D630-46AD-B5AA-3F1E53DB1C3C}" srcOrd="13" destOrd="0" presId="urn:microsoft.com/office/officeart/2005/8/layout/default#1"/>
    <dgm:cxn modelId="{1BBD5605-8452-4369-9466-EB95E64B4361}" type="presParOf" srcId="{83669CE3-2074-4AB4-B17C-1A5EE832BC78}" destId="{72EED5B4-921A-4CFB-8674-7F1C27FA8E10}" srcOrd="14" destOrd="0" presId="urn:microsoft.com/office/officeart/2005/8/layout/default#1"/>
    <dgm:cxn modelId="{0197DF32-383A-407D-9DAE-A81652B41C52}" type="presParOf" srcId="{83669CE3-2074-4AB4-B17C-1A5EE832BC78}" destId="{21EDE4E1-D11E-48D6-A12E-D6D9A616BEB6}" srcOrd="15" destOrd="0" presId="urn:microsoft.com/office/officeart/2005/8/layout/default#1"/>
    <dgm:cxn modelId="{5F3859A9-7D91-4259-B03D-17452D8C32AA}" type="presParOf" srcId="{83669CE3-2074-4AB4-B17C-1A5EE832BC78}" destId="{674D4A9F-B2B2-4C19-A978-AC1867FEBB34}" srcOrd="16" destOrd="0" presId="urn:microsoft.com/office/officeart/2005/8/layout/default#1"/>
    <dgm:cxn modelId="{DBA12A1A-A58B-48F8-9CDC-ED10E0E07E58}" type="presParOf" srcId="{83669CE3-2074-4AB4-B17C-1A5EE832BC78}" destId="{30984035-3D2E-491A-8EA1-66A49C18DBD4}" srcOrd="17" destOrd="0" presId="urn:microsoft.com/office/officeart/2005/8/layout/default#1"/>
    <dgm:cxn modelId="{811CC9B1-9C4F-416B-A479-3AAA21563006}" type="presParOf" srcId="{83669CE3-2074-4AB4-B17C-1A5EE832BC78}" destId="{CDB8FC13-48A6-4FB0-B062-2B7B775DDC94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AB2D19-E421-4309-BEF6-4A9FD263D239}">
      <dsp:nvSpPr>
        <dsp:cNvPr id="0" name=""/>
        <dsp:cNvSpPr/>
      </dsp:nvSpPr>
      <dsp:spPr>
        <a:xfrm>
          <a:off x="1086523" y="1468"/>
          <a:ext cx="2089135" cy="125348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FFFF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ПОЛОЖЕННЯ            про </a:t>
          </a:r>
          <a:r>
            <a:rPr lang="ru-RU" sz="1600" b="1" kern="1200" dirty="0" err="1" smtClean="0">
              <a:solidFill>
                <a:srgbClr val="FFFF00"/>
              </a:solidFill>
            </a:rPr>
            <a:t>формування</a:t>
          </a:r>
          <a:endParaRPr lang="ru-RU" sz="1600" b="1" kern="1200" dirty="0" smtClean="0">
            <a:solidFill>
              <a:srgbClr val="FFFF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kern="1200" dirty="0">
            <a:solidFill>
              <a:srgbClr val="FFFF00"/>
            </a:solidFill>
          </a:endParaRPr>
        </a:p>
      </dsp:txBody>
      <dsp:txXfrm>
        <a:off x="1086523" y="1468"/>
        <a:ext cx="2089135" cy="1253481"/>
      </dsp:txXfrm>
    </dsp:sp>
    <dsp:sp modelId="{A3B12129-AC47-43CB-B5A8-C0DC5A9D94DB}">
      <dsp:nvSpPr>
        <dsp:cNvPr id="0" name=""/>
        <dsp:cNvSpPr/>
      </dsp:nvSpPr>
      <dsp:spPr>
        <a:xfrm>
          <a:off x="3384572" y="1468"/>
          <a:ext cx="2089135" cy="125348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ПЛАН        </a:t>
          </a:r>
          <a:r>
            <a:rPr lang="ru-RU" sz="1600" b="1" kern="1200" dirty="0" err="1" smtClean="0">
              <a:solidFill>
                <a:srgbClr val="FFFF00"/>
              </a:solidFill>
            </a:rPr>
            <a:t>приведення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формування</a:t>
          </a:r>
          <a:r>
            <a:rPr lang="ru-RU" sz="1600" b="1" kern="1200" dirty="0" smtClean="0">
              <a:solidFill>
                <a:srgbClr val="FFFF00"/>
              </a:solidFill>
            </a:rPr>
            <a:t> в </a:t>
          </a:r>
          <a:r>
            <a:rPr lang="ru-RU" sz="1600" b="1" kern="1200" dirty="0" err="1" smtClean="0">
              <a:solidFill>
                <a:srgbClr val="FFFF00"/>
              </a:solidFill>
            </a:rPr>
            <a:t>готовність</a:t>
          </a:r>
          <a:endParaRPr lang="ru-RU" sz="1600" b="1" kern="1200" dirty="0" smtClean="0">
            <a:solidFill>
              <a:srgbClr val="FFFF00"/>
            </a:solidFill>
          </a:endParaRPr>
        </a:p>
      </dsp:txBody>
      <dsp:txXfrm>
        <a:off x="3384572" y="1468"/>
        <a:ext cx="2089135" cy="1253481"/>
      </dsp:txXfrm>
    </dsp:sp>
    <dsp:sp modelId="{9BACC6AC-2E13-48AE-8F19-FAFB07E0161F}">
      <dsp:nvSpPr>
        <dsp:cNvPr id="0" name=""/>
        <dsp:cNvSpPr/>
      </dsp:nvSpPr>
      <dsp:spPr>
        <a:xfrm>
          <a:off x="5682621" y="1468"/>
          <a:ext cx="2089135" cy="125348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ШТАТНО-ПОСАДОВИЙ СПИСОК     </a:t>
          </a:r>
          <a:r>
            <a:rPr lang="ru-RU" sz="1600" b="1" kern="1200" dirty="0" err="1" smtClean="0">
              <a:solidFill>
                <a:srgbClr val="FFFF00"/>
              </a:solidFill>
            </a:rPr>
            <a:t>працівників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формування</a:t>
          </a:r>
          <a:endParaRPr lang="ru-RU" sz="1600" b="1" kern="1200" dirty="0" smtClean="0">
            <a:solidFill>
              <a:srgbClr val="FFFF00"/>
            </a:solidFill>
          </a:endParaRPr>
        </a:p>
      </dsp:txBody>
      <dsp:txXfrm>
        <a:off x="5682621" y="1468"/>
        <a:ext cx="2089135" cy="1253481"/>
      </dsp:txXfrm>
    </dsp:sp>
    <dsp:sp modelId="{D3DB21D7-7895-441F-BBD2-6E4287FADFEE}">
      <dsp:nvSpPr>
        <dsp:cNvPr id="0" name=""/>
        <dsp:cNvSpPr/>
      </dsp:nvSpPr>
      <dsp:spPr>
        <a:xfrm>
          <a:off x="1086523" y="1463863"/>
          <a:ext cx="2089135" cy="125348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ТАБЕЛЬ забезпечення формування матеріально-технічними засобами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1086523" y="1463863"/>
        <a:ext cx="2089135" cy="1253481"/>
      </dsp:txXfrm>
    </dsp:sp>
    <dsp:sp modelId="{430FBC2F-6EE6-4B2D-BF12-E5D8279D622F}">
      <dsp:nvSpPr>
        <dsp:cNvPr id="0" name=""/>
        <dsp:cNvSpPr/>
      </dsp:nvSpPr>
      <dsp:spPr>
        <a:xfrm>
          <a:off x="3384572" y="1463863"/>
          <a:ext cx="2089135" cy="125348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СХЕМА        </a:t>
          </a:r>
          <a:r>
            <a:rPr lang="ru-RU" sz="1600" b="1" kern="1200" dirty="0" err="1" smtClean="0">
              <a:solidFill>
                <a:srgbClr val="FFFF00"/>
              </a:solidFill>
            </a:rPr>
            <a:t>оповіщення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працівників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формування</a:t>
          </a:r>
          <a:endParaRPr lang="ru-RU" sz="1600" b="1" kern="1200" dirty="0" smtClean="0">
            <a:solidFill>
              <a:srgbClr val="FFFF00"/>
            </a:solidFill>
          </a:endParaRPr>
        </a:p>
      </dsp:txBody>
      <dsp:txXfrm>
        <a:off x="3384572" y="1463863"/>
        <a:ext cx="2089135" cy="1253481"/>
      </dsp:txXfrm>
    </dsp:sp>
    <dsp:sp modelId="{F303DE3F-8D25-4EE3-852C-96EDD07A0568}">
      <dsp:nvSpPr>
        <dsp:cNvPr id="0" name=""/>
        <dsp:cNvSpPr/>
      </dsp:nvSpPr>
      <dsp:spPr>
        <a:xfrm>
          <a:off x="5682621" y="1463863"/>
          <a:ext cx="2089135" cy="125348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ПРОГРАМА </a:t>
          </a:r>
          <a:r>
            <a:rPr lang="ru-RU" sz="1600" b="1" kern="1200" dirty="0" err="1" smtClean="0">
              <a:solidFill>
                <a:srgbClr val="FFFF00"/>
              </a:solidFill>
            </a:rPr>
            <a:t>спеціальної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підготовки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працівників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формування</a:t>
          </a:r>
          <a:endParaRPr lang="uk-UA" sz="1600" b="1" kern="1200" dirty="0">
            <a:solidFill>
              <a:srgbClr val="FFFF00"/>
            </a:solidFill>
          </a:endParaRPr>
        </a:p>
      </dsp:txBody>
      <dsp:txXfrm>
        <a:off x="5682621" y="1463863"/>
        <a:ext cx="2089135" cy="1253481"/>
      </dsp:txXfrm>
    </dsp:sp>
    <dsp:sp modelId="{AC8556EE-C23A-40AC-8EBD-F6DE0F9590EC}">
      <dsp:nvSpPr>
        <dsp:cNvPr id="0" name=""/>
        <dsp:cNvSpPr/>
      </dsp:nvSpPr>
      <dsp:spPr>
        <a:xfrm>
          <a:off x="1086523" y="2926257"/>
          <a:ext cx="2089135" cy="125348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ЖУРНАЛ             </a:t>
          </a:r>
          <a:r>
            <a:rPr lang="ru-RU" sz="1600" b="1" kern="1200" dirty="0" err="1" smtClean="0">
              <a:solidFill>
                <a:srgbClr val="FFFF00"/>
              </a:solidFill>
            </a:rPr>
            <a:t>обліку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проходження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навчання</a:t>
          </a:r>
          <a:r>
            <a:rPr lang="ru-RU" sz="1600" b="1" kern="1200" dirty="0" smtClean="0">
              <a:solidFill>
                <a:srgbClr val="FFFF00"/>
              </a:solidFill>
            </a:rPr>
            <a:t> в         НМЦ ЦЗ та БЖД</a:t>
          </a:r>
        </a:p>
      </dsp:txBody>
      <dsp:txXfrm>
        <a:off x="1086523" y="2926257"/>
        <a:ext cx="2089135" cy="1253481"/>
      </dsp:txXfrm>
    </dsp:sp>
    <dsp:sp modelId="{72EED5B4-921A-4CFB-8674-7F1C27FA8E10}">
      <dsp:nvSpPr>
        <dsp:cNvPr id="0" name=""/>
        <dsp:cNvSpPr/>
      </dsp:nvSpPr>
      <dsp:spPr>
        <a:xfrm>
          <a:off x="3384572" y="2926257"/>
          <a:ext cx="2089135" cy="125348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ЖУРНАЛ              </a:t>
          </a:r>
          <a:r>
            <a:rPr lang="ru-RU" sz="1600" b="1" kern="1200" dirty="0" err="1" smtClean="0">
              <a:solidFill>
                <a:srgbClr val="FFFF00"/>
              </a:solidFill>
            </a:rPr>
            <a:t>обліку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підготовки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формувань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endParaRPr lang="uk-UA" sz="1600" b="1" kern="1200" dirty="0">
            <a:solidFill>
              <a:srgbClr val="FFFF00"/>
            </a:solidFill>
          </a:endParaRPr>
        </a:p>
      </dsp:txBody>
      <dsp:txXfrm>
        <a:off x="3384572" y="2926257"/>
        <a:ext cx="2089135" cy="1253481"/>
      </dsp:txXfrm>
    </dsp:sp>
    <dsp:sp modelId="{674D4A9F-B2B2-4C19-A978-AC1867FEBB34}">
      <dsp:nvSpPr>
        <dsp:cNvPr id="0" name=""/>
        <dsp:cNvSpPr/>
      </dsp:nvSpPr>
      <dsp:spPr>
        <a:xfrm>
          <a:off x="5682621" y="2926257"/>
          <a:ext cx="2089135" cy="125348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РОЗКЛАД ЗАНЯТЬ </a:t>
          </a:r>
          <a:r>
            <a:rPr lang="ru-RU" sz="1600" b="1" kern="1200" dirty="0" err="1" smtClean="0">
              <a:solidFill>
                <a:srgbClr val="FFFF00"/>
              </a:solidFill>
            </a:rPr>
            <a:t>формування</a:t>
          </a:r>
          <a:r>
            <a:rPr lang="ru-RU" sz="1600" b="1" kern="1200" dirty="0" smtClean="0">
              <a:solidFill>
                <a:srgbClr val="FFFF00"/>
              </a:solidFill>
            </a:rPr>
            <a:t> за </a:t>
          </a:r>
          <a:r>
            <a:rPr lang="ru-RU" sz="1600" b="1" kern="1200" dirty="0" err="1" smtClean="0">
              <a:solidFill>
                <a:srgbClr val="FFFF00"/>
              </a:solidFill>
            </a:rPr>
            <a:t>відповідними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err="1" smtClean="0">
              <a:solidFill>
                <a:srgbClr val="FFFF00"/>
              </a:solidFill>
            </a:rPr>
            <a:t>програмами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endParaRPr lang="uk-UA" sz="1600" b="1" kern="1200" dirty="0">
            <a:solidFill>
              <a:srgbClr val="FFFF00"/>
            </a:solidFill>
          </a:endParaRPr>
        </a:p>
      </dsp:txBody>
      <dsp:txXfrm>
        <a:off x="5682621" y="2926257"/>
        <a:ext cx="2089135" cy="1253481"/>
      </dsp:txXfrm>
    </dsp:sp>
    <dsp:sp modelId="{CDB8FC13-48A6-4FB0-B062-2B7B775DDC94}">
      <dsp:nvSpPr>
        <dsp:cNvPr id="0" name=""/>
        <dsp:cNvSpPr/>
      </dsp:nvSpPr>
      <dsp:spPr>
        <a:xfrm>
          <a:off x="3384572" y="4388652"/>
          <a:ext cx="2089135" cy="1253481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ЖУРНАЛ         обліку проведення навчання працівників формування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3384572" y="4388652"/>
        <a:ext cx="2089135" cy="1253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EF8DF9F-F06E-4FFD-958F-F06BB86F504D}" type="datetimeFigureOut">
              <a:rPr lang="ru-RU"/>
              <a:pPr>
                <a:defRPr/>
              </a:pPr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44F5E8-622D-49FF-A5ED-81386FDD6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1468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28663"/>
            <a:ext cx="4856162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6CD75730-9724-4A58-8491-65E92CBA1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119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F687F6F6-D457-49A8-8565-D57B6E81933C}" type="slidenum">
              <a:rPr lang="ru-RU" smtClean="0"/>
              <a:pPr defTabSz="912813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D5D97DA0-515F-4672-989F-6BD2FEFB0D76}" type="slidenum">
              <a:rPr lang="ru-RU" smtClean="0"/>
              <a:pPr defTabSz="912813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8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90488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 eaLnBrk="1" hangingPunct="1"/>
            <a:fld id="{3F4C9D93-C6EF-420C-948B-F078F74E7312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3883991" y="9221654"/>
            <a:ext cx="2851169" cy="36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marL="215900" indent="-90488"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1pPr>
            <a:lvl2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2pPr>
            <a:lvl3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3pPr>
            <a:lvl4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4pPr>
            <a:lvl5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 algn="r" eaLnBrk="1" hangingPunct="1">
              <a:buSzPct val="100000"/>
            </a:pPr>
            <a:fld id="{79F5395A-12A1-4637-8DD9-903A091C83F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3883992" y="9221655"/>
            <a:ext cx="2854402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marL="215900" indent="-90488"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1pPr>
            <a:lvl2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2pPr>
            <a:lvl3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3pPr>
            <a:lvl4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4pPr>
            <a:lvl5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 algn="r" eaLnBrk="1" hangingPunct="1">
              <a:buSzPct val="100000"/>
            </a:pPr>
            <a:fld id="{DE01A4E6-9BFB-4EE6-AAAB-0E473CEF5B6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67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728663"/>
            <a:ext cx="4710112" cy="35321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685315" y="4613171"/>
            <a:ext cx="5374228" cy="425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90488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 eaLnBrk="1" hangingPunct="1"/>
            <a:fld id="{BB8325AC-49C3-4EB5-9086-7AE35CA6064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3883991" y="9221654"/>
            <a:ext cx="2851169" cy="36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marL="215900" indent="-90488"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1pPr>
            <a:lvl2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2pPr>
            <a:lvl3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3pPr>
            <a:lvl4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4pPr>
            <a:lvl5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 algn="r" eaLnBrk="1" hangingPunct="1">
              <a:buSzPct val="100000"/>
            </a:pPr>
            <a:fld id="{9A8D2E2D-D0E4-4FE8-918C-30995649760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7764" name="Text Box 2"/>
          <p:cNvSpPr txBox="1">
            <a:spLocks noChangeArrowheads="1"/>
          </p:cNvSpPr>
          <p:nvPr/>
        </p:nvSpPr>
        <p:spPr bwMode="auto">
          <a:xfrm>
            <a:off x="3883992" y="9221655"/>
            <a:ext cx="2854402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marL="215900" indent="-90488"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1pPr>
            <a:lvl2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2pPr>
            <a:lvl3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3pPr>
            <a:lvl4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4pPr>
            <a:lvl5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 algn="r" eaLnBrk="1" hangingPunct="1">
              <a:buSzPct val="100000"/>
            </a:pPr>
            <a:fld id="{F3C6662A-C02F-4DEC-916F-817F0C51735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776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728663"/>
            <a:ext cx="4710112" cy="35321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6" name="Text Box 4"/>
          <p:cNvSpPr txBox="1">
            <a:spLocks noChangeArrowheads="1"/>
          </p:cNvSpPr>
          <p:nvPr/>
        </p:nvSpPr>
        <p:spPr bwMode="auto">
          <a:xfrm>
            <a:off x="685315" y="4613171"/>
            <a:ext cx="5374228" cy="425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90488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 eaLnBrk="1" hangingPunct="1"/>
            <a:fld id="{AE9B3EA8-7708-4803-863C-F99AD10150A1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3883991" y="9221654"/>
            <a:ext cx="2851169" cy="36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marL="215900" indent="-90488"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1pPr>
            <a:lvl2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2pPr>
            <a:lvl3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3pPr>
            <a:lvl4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4pPr>
            <a:lvl5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 algn="r" eaLnBrk="1" hangingPunct="1">
              <a:buSzPct val="100000"/>
            </a:pPr>
            <a:fld id="{886740BF-FF70-42FD-8D04-BE3B7EDA153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3883992" y="9221655"/>
            <a:ext cx="2854402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marL="215900" indent="-90488"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1pPr>
            <a:lvl2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2pPr>
            <a:lvl3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3pPr>
            <a:lvl4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4pPr>
            <a:lvl5pPr eaLnBrk="0" hangingPunct="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 algn="r" eaLnBrk="1" hangingPunct="1">
              <a:buSzPct val="100000"/>
            </a:pPr>
            <a:fld id="{79B39D1A-6D51-43B8-AF00-F08AE702DB5D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6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7588" y="728663"/>
            <a:ext cx="4710112" cy="35321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70" name="Text Box 4"/>
          <p:cNvSpPr txBox="1">
            <a:spLocks noChangeArrowheads="1"/>
          </p:cNvSpPr>
          <p:nvPr/>
        </p:nvSpPr>
        <p:spPr bwMode="auto">
          <a:xfrm>
            <a:off x="685315" y="4613171"/>
            <a:ext cx="5374228" cy="425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3 w 43200"/>
                <a:gd name="T1" fmla="*/ 0 h 43200"/>
                <a:gd name="T2" fmla="*/ 1 w 43200"/>
                <a:gd name="T3" fmla="*/ 0 h 43200"/>
                <a:gd name="T4" fmla="*/ 1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741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8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Times New Roman" pitchFamily="18" charset="0"/>
              </a:defRPr>
            </a:lvl2pPr>
          </a:lstStyle>
          <a:p>
            <a:pPr lvl="1">
              <a:defRPr/>
            </a:pPr>
            <a:fld id="{13FFA3D3-F184-4894-8A51-58BB6D48A276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94678D4-53DB-47CA-91ED-966529B527A8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8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A9CD565-1D3E-45DD-BED4-E83957980E1A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T0" fmla="*/ 3 w 43200"/>
                <a:gd name="T1" fmla="*/ 0 h 43200"/>
                <a:gd name="T2" fmla="*/ 1 w 43200"/>
                <a:gd name="T3" fmla="*/ 0 h 43200"/>
                <a:gd name="T4" fmla="*/ 1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</p:grpSp>
      <p:sp>
        <p:nvSpPr>
          <p:cNvPr id="1741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8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Times New Roman" pitchFamily="18" charset="0"/>
              </a:defRPr>
            </a:lvl2pPr>
          </a:lstStyle>
          <a:p>
            <a:pPr lvl="1">
              <a:defRPr/>
            </a:pPr>
            <a:fld id="{13FFA3D3-F184-4894-8A51-58BB6D48A276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0337B0A-3D5B-42A3-AA76-A5942DFE0934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A73664D-DCC1-49B0-ABD7-3C2B36C47BF7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6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A0595AC-41AE-423C-B168-AFFBD0BC7A21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7A67387-8786-4BF4-80BA-E7DCCB7332E7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99AE7F6-4F01-43C8-9134-AA65B80FFE1A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A538DB1-95E8-4D81-996D-FF19811115C8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EF06AB0-E4D7-45CB-BB35-385C1F410BCC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0337B0A-3D5B-42A3-AA76-A5942DFE0934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6664876-2C9E-428A-BBEE-27D7DDA89C8F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94678D4-53DB-47CA-91ED-966529B527A8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8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A9CD565-1D3E-45DD-BED4-E83957980E1A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A73664D-DCC1-49B0-ABD7-3C2B36C47BF7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6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A0595AC-41AE-423C-B168-AFFBD0BC7A21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7A67387-8786-4BF4-80BA-E7DCCB7332E7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99AE7F6-4F01-43C8-9134-AA65B80FFE1A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A538DB1-95E8-4D81-996D-FF19811115C8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EF06AB0-E4D7-45CB-BB35-385C1F410BCC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6664876-2C9E-428A-BBEE-27D7DDA89C8F}" type="slidenum">
              <a:rPr lang="ru-RU"/>
              <a:pPr lvl="1">
                <a:defRPr/>
              </a:pPr>
              <a:t>‹#›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5">
              <a:lumMod val="50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638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9 w 43200"/>
                <a:gd name="T1" fmla="*/ 1 h 43200"/>
                <a:gd name="T2" fmla="*/ 5 w 43200"/>
                <a:gd name="T3" fmla="*/ 0 h 43200"/>
                <a:gd name="T4" fmla="*/ 5 w 43200"/>
                <a:gd name="T5" fmla="*/ 1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Arial" charset="0"/>
              </a:defRPr>
            </a:lvl2pPr>
          </a:lstStyle>
          <a:p>
            <a:pPr lvl="1">
              <a:defRPr/>
            </a:pPr>
            <a:fld id="{1356E7AD-5F08-45AC-AABA-0FF86A02737E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</p:sldLayoutIdLst>
  <p:transition spd="slow">
    <p:wheel spokes="1"/>
    <p:sndAc>
      <p:stSnd>
        <p:snd r:embed="rId13" name="click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1313" indent="-3413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5">
              <a:lumMod val="50000"/>
            </a:schemeClr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638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T0" fmla="*/ 9 w 43200"/>
                <a:gd name="T1" fmla="*/ 1 h 43200"/>
                <a:gd name="T2" fmla="*/ 5 w 43200"/>
                <a:gd name="T3" fmla="*/ 0 h 43200"/>
                <a:gd name="T4" fmla="*/ 5 w 43200"/>
                <a:gd name="T5" fmla="*/ 1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lnTo>
                    <a:pt x="432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>
                <a:solidFill>
                  <a:prstClr val="black"/>
                </a:solidFill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Arial" charset="0"/>
              </a:defRPr>
            </a:lvl2pPr>
          </a:lstStyle>
          <a:p>
            <a:pPr lvl="1">
              <a:defRPr/>
            </a:pPr>
            <a:fld id="{1356E7AD-5F08-45AC-AABA-0FF86A02737E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transition spd="slow">
    <p:wheel spokes="1"/>
    <p:sndAc>
      <p:stSnd>
        <p:snd r:embed="rId13" name="click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1313" indent="-3413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4" name="Rectangle 3" descr="Сферы"/>
          <p:cNvSpPr>
            <a:spLocks noGrp="1" noChangeArrowheads="1"/>
          </p:cNvSpPr>
          <p:nvPr>
            <p:ph type="subTitle" idx="1"/>
          </p:nvPr>
        </p:nvSpPr>
        <p:spPr>
          <a:xfrm>
            <a:off x="0" y="1643050"/>
            <a:ext cx="9144000" cy="4214842"/>
          </a:xfrm>
        </p:spPr>
        <p:txBody>
          <a:bodyPr lIns="360000" tIns="108000" rIns="360000" bIns="108000"/>
          <a:lstStyle/>
          <a:p>
            <a:pPr algn="ctr" defTabSz="912813"/>
            <a:r>
              <a:rPr lang="uk-UA" sz="3600" b="1" dirty="0" smtClean="0">
                <a:solidFill>
                  <a:schemeClr val="bg1"/>
                </a:solidFill>
                <a:latin typeface="+mj-lt"/>
              </a:rPr>
              <a:t>ТЕМА</a:t>
            </a:r>
          </a:p>
          <a:p>
            <a:pPr algn="ctr"/>
            <a:endParaRPr lang="uk-UA" b="1" dirty="0" smtClean="0">
              <a:solidFill>
                <a:srgbClr val="FFFF00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uk-UA" b="1" dirty="0" smtClean="0">
                <a:solidFill>
                  <a:srgbClr val="FFFF00"/>
                </a:solidFill>
                <a:latin typeface="+mj-lt"/>
              </a:rPr>
              <a:t>Організація </a:t>
            </a:r>
            <a:r>
              <a:rPr lang="uk-UA" b="1" dirty="0" smtClean="0">
                <a:solidFill>
                  <a:srgbClr val="FFFF00"/>
                </a:solidFill>
                <a:latin typeface="+mj-lt"/>
              </a:rPr>
              <a:t>цивільного захисту у закладах </a:t>
            </a:r>
            <a:r>
              <a:rPr lang="uk-UA" b="1" dirty="0" smtClean="0">
                <a:solidFill>
                  <a:srgbClr val="FFFF00"/>
                </a:solidFill>
                <a:latin typeface="+mj-lt"/>
              </a:rPr>
              <a:t>загальної середньої освіти</a:t>
            </a: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rgbClr val="FFFF00"/>
              </a:solidFill>
            </a:endParaRPr>
          </a:p>
          <a:p>
            <a:pPr algn="ctr" defTabSz="912813"/>
            <a:r>
              <a:rPr lang="uk-UA" sz="2000" b="1" dirty="0" smtClean="0">
                <a:solidFill>
                  <a:schemeClr val="bg1"/>
                </a:solidFill>
                <a:latin typeface="+mj-lt"/>
              </a:rPr>
              <a:t>Доповідач: майстер виробничого навчання </a:t>
            </a:r>
            <a:r>
              <a:rPr lang="uk-UA" sz="2000" b="1" dirty="0" err="1" smtClean="0">
                <a:solidFill>
                  <a:schemeClr val="bg1"/>
                </a:solidFill>
                <a:latin typeface="+mj-lt"/>
              </a:rPr>
              <a:t>ЧЕРНИШ</a:t>
            </a:r>
            <a:r>
              <a:rPr lang="uk-UA" sz="2000" b="1" dirty="0" smtClean="0">
                <a:solidFill>
                  <a:schemeClr val="bg1"/>
                </a:solidFill>
                <a:latin typeface="+mj-lt"/>
              </a:rPr>
              <a:t> І.А.  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895985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defTabSz="912813"/>
            <a:endParaRPr lang="uk-UA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03648" y="623538"/>
            <a:ext cx="6623073" cy="357190"/>
          </a:xfrm>
          <a:prstGeom prst="rect">
            <a:avLst/>
          </a:prstGeom>
          <a:solidFill>
            <a:srgbClr val="C0006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uk-UA" b="1" dirty="0" smtClean="0">
                <a:latin typeface="+mj-lt"/>
              </a:rPr>
              <a:t>Одеські територіальні курси ЦЗ та БЖД (І категорії)</a:t>
            </a:r>
            <a:endParaRPr lang="uk-UA" b="1" dirty="0">
              <a:latin typeface="+mj-lt"/>
            </a:endParaRPr>
          </a:p>
        </p:txBody>
      </p:sp>
      <p:pic>
        <p:nvPicPr>
          <p:cNvPr id="6" name="Picture 5" descr="C:\Users\Пользователь\Desktop\1336385996_mchs-emble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4058" y="188640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2" descr="ГербНМЦ-О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69304"/>
            <a:ext cx="1306513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249052" y="764704"/>
            <a:ext cx="8715436" cy="604867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457200" algn="just">
              <a:lnSpc>
                <a:spcPct val="150000"/>
              </a:lnSpc>
            </a:pPr>
            <a:r>
              <a:rPr lang="uk-UA" sz="2000" b="1" dirty="0" smtClean="0"/>
              <a:t>- відповідно </a:t>
            </a:r>
            <a:r>
              <a:rPr lang="uk-UA" sz="2000" b="1" dirty="0"/>
              <a:t>до схеми оповіщення </a:t>
            </a:r>
            <a:r>
              <a:rPr lang="uk-UA" sz="2000" b="1" dirty="0" smtClean="0"/>
              <a:t>закладу освіти, </a:t>
            </a:r>
            <a:r>
              <a:rPr lang="uk-UA" sz="2000" b="1" dirty="0"/>
              <a:t>забезпечити інформування учасників освітнього процесу про загрозу виникнення або виникнення НС;</a:t>
            </a:r>
          </a:p>
          <a:p>
            <a:pPr indent="457200" algn="just">
              <a:lnSpc>
                <a:spcPct val="150000"/>
              </a:lnSpc>
            </a:pPr>
            <a:r>
              <a:rPr lang="uk-UA" sz="2000" b="1" dirty="0" smtClean="0"/>
              <a:t>- повідомити </a:t>
            </a:r>
            <a:r>
              <a:rPr lang="uk-UA" sz="2000" b="1" dirty="0"/>
              <a:t>про НС керівництво </a:t>
            </a:r>
            <a:r>
              <a:rPr lang="uk-UA" sz="2000" b="1" dirty="0" smtClean="0"/>
              <a:t>закладу освіти, </a:t>
            </a:r>
            <a:r>
              <a:rPr lang="uk-UA" sz="2000" b="1" dirty="0"/>
              <a:t>ДОН ОМР, ГУ ДСНС України в Одеській області, органи МВС тощо;</a:t>
            </a:r>
          </a:p>
          <a:p>
            <a:pPr indent="457200" algn="just">
              <a:lnSpc>
                <a:spcPct val="150000"/>
              </a:lnSpc>
            </a:pPr>
            <a:r>
              <a:rPr lang="uk-UA" sz="2000" b="1" dirty="0" smtClean="0"/>
              <a:t>- у </a:t>
            </a:r>
            <a:r>
              <a:rPr lang="uk-UA" sz="2000" b="1" dirty="0"/>
              <a:t>разі виникнення НС організувати оповіщення, зустріч і взаємодію аварійно-рятувальних служб;</a:t>
            </a:r>
          </a:p>
          <a:p>
            <a:pPr indent="457200" algn="just">
              <a:lnSpc>
                <a:spcPct val="150000"/>
              </a:lnSpc>
            </a:pPr>
            <a:r>
              <a:rPr lang="uk-UA" sz="2000" b="1" dirty="0" smtClean="0"/>
              <a:t>- забезпечити </a:t>
            </a:r>
            <a:r>
              <a:rPr lang="uk-UA" sz="2000" b="1" dirty="0"/>
              <a:t>виведення (евакуацію) з небезпечної зони учасників освітнього процесу у безпечну зону;</a:t>
            </a:r>
          </a:p>
          <a:p>
            <a:pPr indent="457200" algn="just">
              <a:lnSpc>
                <a:spcPct val="150000"/>
              </a:lnSpc>
            </a:pPr>
            <a:r>
              <a:rPr lang="uk-UA" sz="2000" b="1" dirty="0" smtClean="0"/>
              <a:t>- обмежити </a:t>
            </a:r>
            <a:r>
              <a:rPr lang="uk-UA" sz="2000" b="1" dirty="0"/>
              <a:t>допуск людей та транспортних засобів до небезпечної зони, місця НС;</a:t>
            </a:r>
          </a:p>
          <a:p>
            <a:pPr indent="457200" algn="just">
              <a:lnSpc>
                <a:spcPct val="150000"/>
              </a:lnSpc>
            </a:pPr>
            <a:r>
              <a:rPr lang="uk-UA" sz="2000" b="1" dirty="0" smtClean="0"/>
              <a:t>- про </a:t>
            </a:r>
            <a:r>
              <a:rPr lang="uk-UA" sz="2000" b="1" dirty="0"/>
              <a:t>вжиті заходи доповідати керівнику </a:t>
            </a:r>
            <a:r>
              <a:rPr lang="uk-UA" sz="2000" b="1" dirty="0" smtClean="0"/>
              <a:t>закладу освіти.</a:t>
            </a:r>
            <a:endParaRPr lang="uk-UA" sz="2000" b="1" dirty="0"/>
          </a:p>
          <a:p>
            <a:pPr lvl="0" algn="just"/>
            <a:endParaRPr lang="uk-UA" sz="2400" dirty="0" smtClean="0"/>
          </a:p>
          <a:p>
            <a:endParaRPr lang="uk-UA" sz="2400" dirty="0" smtClean="0"/>
          </a:p>
          <a:p>
            <a:endParaRPr lang="ru-RU" sz="2400" dirty="0" smtClean="0"/>
          </a:p>
          <a:p>
            <a:pPr algn="just"/>
            <a:endParaRPr lang="uk-UA" sz="2400" dirty="0" smtClean="0"/>
          </a:p>
          <a:p>
            <a:endParaRPr lang="ru-RU" sz="2400" dirty="0" smtClean="0"/>
          </a:p>
          <a:p>
            <a:pPr indent="457200" algn="just"/>
            <a:endParaRPr lang="ru-RU" sz="2400" dirty="0"/>
          </a:p>
        </p:txBody>
      </p:sp>
      <p:grpSp>
        <p:nvGrpSpPr>
          <p:cNvPr id="3" name="Группа 7"/>
          <p:cNvGrpSpPr/>
          <p:nvPr/>
        </p:nvGrpSpPr>
        <p:grpSpPr>
          <a:xfrm>
            <a:off x="0" y="0"/>
            <a:ext cx="9144000" cy="692696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dirty="0" smtClean="0">
                  <a:solidFill>
                    <a:schemeClr val="bg1"/>
                  </a:solidFill>
                  <a:latin typeface="+mj-lt"/>
                </a:rPr>
                <a:t>Дії відповідальної особи з питань ЦЗ </a:t>
              </a:r>
              <a:r>
                <a:rPr lang="ru-RU" sz="2400" b="1" dirty="0">
                  <a:solidFill>
                    <a:schemeClr val="bg1"/>
                  </a:solidFill>
                  <a:latin typeface="+mj-lt"/>
                </a:rPr>
                <a:t>у </a:t>
              </a:r>
              <a:r>
                <a:rPr lang="ru-RU" sz="2400" b="1" dirty="0" err="1">
                  <a:solidFill>
                    <a:schemeClr val="bg1"/>
                  </a:solidFill>
                  <a:latin typeface="+mj-lt"/>
                </a:rPr>
                <a:t>випадку</a:t>
              </a:r>
              <a:r>
                <a:rPr lang="ru-RU" sz="24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+mj-lt"/>
                </a:rPr>
                <a:t>загрози</a:t>
              </a:r>
              <a:r>
                <a:rPr lang="ru-RU" sz="24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+mj-lt"/>
                </a:rPr>
                <a:t>або</a:t>
              </a:r>
              <a:r>
                <a:rPr lang="ru-RU" sz="24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+mj-lt"/>
                </a:rPr>
                <a:t>виникнення</a:t>
              </a:r>
              <a:r>
                <a:rPr lang="ru-RU" sz="2400" b="1" dirty="0">
                  <a:solidFill>
                    <a:schemeClr val="bg1"/>
                  </a:solidFill>
                  <a:latin typeface="+mj-lt"/>
                </a:rPr>
                <a:t> НС</a:t>
              </a:r>
              <a:r>
                <a:rPr lang="ru-RU" sz="2400" b="1" dirty="0" smtClean="0">
                  <a:solidFill>
                    <a:schemeClr val="bg1"/>
                  </a:solidFill>
                  <a:latin typeface="+mj-lt"/>
                </a:rPr>
                <a:t>:</a:t>
              </a:r>
              <a:r>
                <a:rPr lang="uk-UA" sz="24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endParaRPr lang="uk-UA" sz="24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28618961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/>
          <p:nvPr/>
        </p:nvGrpSpPr>
        <p:grpSpPr>
          <a:xfrm>
            <a:off x="0" y="86843"/>
            <a:ext cx="9144000" cy="461837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dirty="0" smtClean="0">
                  <a:solidFill>
                    <a:schemeClr val="bg1"/>
                  </a:solidFill>
                  <a:latin typeface="+mj-lt"/>
                </a:rPr>
                <a:t>Комісії з питань НС та евакуації</a:t>
              </a:r>
              <a:r>
                <a:rPr lang="ru-RU" sz="2400" b="1" dirty="0" smtClean="0">
                  <a:solidFill>
                    <a:schemeClr val="bg1"/>
                  </a:solidFill>
                  <a:latin typeface="+mj-lt"/>
                </a:rPr>
                <a:t> в закладах </a:t>
              </a:r>
              <a:r>
                <a:rPr lang="ru-RU" sz="2400" b="1" dirty="0" err="1" smtClean="0">
                  <a:solidFill>
                    <a:schemeClr val="bg1"/>
                  </a:solidFill>
                  <a:latin typeface="+mj-lt"/>
                </a:rPr>
                <a:t>освіти</a:t>
              </a:r>
              <a:r>
                <a:rPr lang="uk-UA" sz="24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endParaRPr lang="uk-UA" sz="24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 bwMode="auto">
          <a:xfrm>
            <a:off x="249052" y="692696"/>
            <a:ext cx="8715436" cy="583264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457200" algn="just"/>
            <a:r>
              <a:rPr lang="uk-UA" sz="2200" b="1" dirty="0"/>
              <a:t>З метою координації діяльності з місцевими </a:t>
            </a:r>
            <a:r>
              <a:rPr lang="uk-UA" sz="2200" b="1" dirty="0" smtClean="0"/>
              <a:t>ОВВ </a:t>
            </a:r>
            <a:r>
              <a:rPr lang="uk-UA" sz="2200" b="1" dirty="0"/>
              <a:t>з питань техногенно-екологічної безпеки, захисту </a:t>
            </a:r>
            <a:r>
              <a:rPr lang="uk-UA" sz="2200" b="1" dirty="0" smtClean="0"/>
              <a:t>працівників, </a:t>
            </a:r>
            <a:r>
              <a:rPr lang="uk-UA" sz="2200" b="1" dirty="0"/>
              <a:t>своєчасним запобіганням і реагуванням на </a:t>
            </a:r>
            <a:r>
              <a:rPr lang="uk-UA" sz="2200" b="1" dirty="0" smtClean="0"/>
              <a:t>НС, – на СГ створюється </a:t>
            </a:r>
            <a:r>
              <a:rPr lang="uk-UA" sz="2200" b="1" u="sng" dirty="0" smtClean="0"/>
              <a:t>КОМІСІЯ З ПИТАНЬ НС</a:t>
            </a:r>
            <a:r>
              <a:rPr lang="uk-UA" sz="2200" b="1" dirty="0" smtClean="0"/>
              <a:t>.</a:t>
            </a:r>
          </a:p>
          <a:p>
            <a:pPr indent="457200" algn="just"/>
            <a:endParaRPr lang="uk-UA" sz="2200" b="1" u="sng" dirty="0" smtClean="0"/>
          </a:p>
          <a:p>
            <a:pPr indent="457200" algn="just"/>
            <a:endParaRPr lang="uk-UA" sz="2200" b="1" u="sng" dirty="0" smtClean="0"/>
          </a:p>
          <a:p>
            <a:pPr indent="457200" algn="just"/>
            <a:r>
              <a:rPr lang="uk-UA" sz="2200" b="1" u="sng" dirty="0" smtClean="0"/>
              <a:t>В </a:t>
            </a:r>
            <a:r>
              <a:rPr lang="uk-UA" sz="2200" b="1" u="sng" dirty="0"/>
              <a:t>режимі НС</a:t>
            </a:r>
            <a:r>
              <a:rPr lang="uk-UA" sz="2200" b="1" dirty="0"/>
              <a:t>, </a:t>
            </a:r>
            <a:r>
              <a:rPr lang="uk-UA" sz="2200" b="1" dirty="0" smtClean="0"/>
              <a:t>у </a:t>
            </a:r>
            <a:r>
              <a:rPr lang="uk-UA" sz="2200" b="1" dirty="0"/>
              <a:t>разі  </a:t>
            </a:r>
            <a:r>
              <a:rPr lang="uk-UA" sz="2200" b="1" dirty="0" smtClean="0"/>
              <a:t>потреби, керівник СГ призначає </a:t>
            </a:r>
            <a:r>
              <a:rPr lang="uk-UA" sz="2200" b="1" u="sng" dirty="0" smtClean="0"/>
              <a:t>КЕРІВНИКА РОБІТ З ЛІКВІДАЦІЇ НАСЛІДКІВ НС</a:t>
            </a:r>
            <a:r>
              <a:rPr lang="uk-UA" sz="2200" b="1" dirty="0" smtClean="0"/>
              <a:t> </a:t>
            </a:r>
            <a:r>
              <a:rPr lang="uk-UA" sz="2200" b="1" dirty="0"/>
              <a:t>та </a:t>
            </a:r>
            <a:r>
              <a:rPr lang="uk-UA" sz="2200" b="1" dirty="0" smtClean="0"/>
              <a:t>створює </a:t>
            </a:r>
            <a:r>
              <a:rPr lang="uk-UA" sz="2200" b="1" u="sng" dirty="0" smtClean="0"/>
              <a:t>ШТАБ З ЛІКВІДАЦІЇ НАСЛІДКІВ НС</a:t>
            </a:r>
            <a:r>
              <a:rPr lang="uk-UA" sz="2200" b="1" dirty="0" smtClean="0"/>
              <a:t>.</a:t>
            </a:r>
            <a:r>
              <a:rPr lang="ru-RU" sz="2200" b="1" dirty="0" smtClean="0"/>
              <a:t> </a:t>
            </a:r>
          </a:p>
          <a:p>
            <a:pPr indent="457200" algn="just"/>
            <a:endParaRPr lang="ru-RU" sz="2200" b="1" dirty="0" smtClean="0"/>
          </a:p>
          <a:p>
            <a:pPr indent="457200" algn="just"/>
            <a:endParaRPr lang="ru-RU" sz="2200" b="1" dirty="0" smtClean="0"/>
          </a:p>
          <a:p>
            <a:pPr indent="457200" algn="just"/>
            <a:r>
              <a:rPr lang="ru-RU" sz="2200" b="1" dirty="0" smtClean="0"/>
              <a:t>Для </a:t>
            </a:r>
            <a:r>
              <a:rPr lang="ru-RU" sz="2200" b="1" dirty="0" err="1"/>
              <a:t>проведення</a:t>
            </a:r>
            <a:r>
              <a:rPr lang="ru-RU" sz="2200" b="1" dirty="0"/>
              <a:t> </a:t>
            </a:r>
            <a:r>
              <a:rPr lang="ru-RU" sz="2200" b="1" dirty="0" err="1"/>
              <a:t>евакуаційних</a:t>
            </a:r>
            <a:r>
              <a:rPr lang="ru-RU" sz="2200" b="1" dirty="0"/>
              <a:t> </a:t>
            </a:r>
            <a:r>
              <a:rPr lang="ru-RU" sz="2200" b="1" dirty="0" err="1"/>
              <a:t>заходів</a:t>
            </a:r>
            <a:r>
              <a:rPr lang="ru-RU" sz="2200" b="1" dirty="0"/>
              <a:t> </a:t>
            </a:r>
            <a:r>
              <a:rPr lang="ru-RU" sz="2200" b="1" dirty="0" smtClean="0"/>
              <a:t>на СГ </a:t>
            </a:r>
            <a:r>
              <a:rPr lang="ru-RU" sz="2200" b="1" dirty="0" err="1" smtClean="0"/>
              <a:t>створюється</a:t>
            </a:r>
            <a:r>
              <a:rPr lang="ru-RU" sz="2200" b="1" dirty="0" smtClean="0"/>
              <a:t> </a:t>
            </a:r>
            <a:r>
              <a:rPr lang="ru-RU" sz="2200" b="1" u="sng" dirty="0" smtClean="0"/>
              <a:t>КОМІСІЯ З ПИТАНЬ ЕВАКУАЦІЇ</a:t>
            </a:r>
            <a:r>
              <a:rPr lang="ru-RU" sz="2200" b="1" dirty="0" smtClean="0"/>
              <a:t> (при </a:t>
            </a:r>
            <a:r>
              <a:rPr lang="ru-RU" sz="2200" b="1" dirty="0" err="1" smtClean="0"/>
              <a:t>чисельності</a:t>
            </a:r>
            <a:r>
              <a:rPr lang="ru-RU" sz="2200" b="1" dirty="0" smtClean="0"/>
              <a:t> </a:t>
            </a:r>
            <a:r>
              <a:rPr lang="ru-RU" sz="2200" b="1" dirty="0" err="1"/>
              <a:t>працюючого</a:t>
            </a:r>
            <a:r>
              <a:rPr lang="ru-RU" sz="2200" b="1" dirty="0"/>
              <a:t> персоналу </a:t>
            </a:r>
            <a:r>
              <a:rPr lang="ru-RU" sz="2200" b="1" dirty="0" err="1"/>
              <a:t>менш</a:t>
            </a:r>
            <a:r>
              <a:rPr lang="ru-RU" sz="2200" b="1" dirty="0"/>
              <a:t> </a:t>
            </a:r>
            <a:r>
              <a:rPr lang="ru-RU" sz="2200" b="1" dirty="0" smtClean="0"/>
              <a:t>50 </a:t>
            </a:r>
            <a:r>
              <a:rPr lang="ru-RU" sz="2200" b="1" dirty="0" err="1" smtClean="0"/>
              <a:t>осіб</a:t>
            </a:r>
            <a:r>
              <a:rPr lang="ru-RU" sz="2200" b="1" dirty="0" smtClean="0"/>
              <a:t> – </a:t>
            </a:r>
            <a:r>
              <a:rPr lang="ru-RU" sz="2200" b="1" dirty="0" err="1" smtClean="0"/>
              <a:t>відповідальна</a:t>
            </a:r>
            <a:r>
              <a:rPr lang="ru-RU" sz="2200" b="1" dirty="0" smtClean="0"/>
              <a:t> особа з </a:t>
            </a:r>
            <a:r>
              <a:rPr lang="ru-RU" sz="2200" b="1" dirty="0" err="1" smtClean="0"/>
              <a:t>питань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евакуації</a:t>
            </a:r>
            <a:r>
              <a:rPr lang="ru-RU" sz="2200" b="1" dirty="0" smtClean="0"/>
              <a:t>).</a:t>
            </a:r>
            <a:r>
              <a:rPr lang="uk-UA" sz="2000" b="1" dirty="0" smtClean="0"/>
              <a:t> </a:t>
            </a:r>
            <a:endParaRPr lang="uk-UA" sz="2400" dirty="0" smtClean="0"/>
          </a:p>
          <a:p>
            <a:pPr algn="just"/>
            <a:endParaRPr lang="uk-UA" sz="2400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80112" y="2484636"/>
            <a:ext cx="2952328" cy="368300"/>
          </a:xfrm>
          <a:prstGeom prst="rect">
            <a:avLst/>
          </a:prstGeom>
          <a:solidFill>
            <a:schemeClr val="bg1"/>
          </a:solidFill>
          <a:ln w="38100">
            <a:solidFill>
              <a:srgbClr val="228E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b="1" dirty="0" smtClean="0">
                <a:solidFill>
                  <a:srgbClr val="000000"/>
                </a:solidFill>
              </a:rPr>
              <a:t>ПКМУ </a:t>
            </a:r>
            <a:r>
              <a:rPr lang="uk-UA" altLang="ru-RU" b="1" dirty="0">
                <a:solidFill>
                  <a:srgbClr val="000000"/>
                </a:solidFill>
              </a:rPr>
              <a:t>№ </a:t>
            </a:r>
            <a:r>
              <a:rPr lang="uk-UA" altLang="ru-RU" b="1" dirty="0" smtClean="0">
                <a:solidFill>
                  <a:srgbClr val="000000"/>
                </a:solidFill>
              </a:rPr>
              <a:t>409/17.06.2015 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652120" y="4149080"/>
            <a:ext cx="324036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228E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dirty="0" smtClean="0"/>
              <a:t>ПКМУ від 26.12.2014 № 1406 </a:t>
            </a:r>
            <a:endParaRPr lang="ru-RU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80112" y="5805264"/>
            <a:ext cx="302433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228E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b="1" dirty="0" smtClean="0">
                <a:solidFill>
                  <a:srgbClr val="000000"/>
                </a:solidFill>
              </a:rPr>
              <a:t>ПКМУ № 841/30.10.2013 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65055" y="6237312"/>
            <a:ext cx="3527425" cy="368300"/>
          </a:xfrm>
          <a:prstGeom prst="rect">
            <a:avLst/>
          </a:prstGeom>
          <a:solidFill>
            <a:schemeClr val="bg1"/>
          </a:solidFill>
          <a:ln w="38100">
            <a:solidFill>
              <a:srgbClr val="228E8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b="1" dirty="0">
                <a:solidFill>
                  <a:srgbClr val="000000"/>
                </a:solidFill>
              </a:rPr>
              <a:t>Наказ МНС № 44/07.09.2004 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691698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44624"/>
            <a:ext cx="9144000" cy="392482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chemeClr val="bg1"/>
                  </a:solidFill>
                  <a:latin typeface="+mj-lt"/>
                </a:rPr>
                <a:t>Примірний перелік документів з ЦЗ в закладі освіти</a:t>
              </a:r>
              <a:endParaRPr lang="uk-UA" sz="24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8577431"/>
              </p:ext>
            </p:extLst>
          </p:nvPr>
        </p:nvGraphicFramePr>
        <p:xfrm>
          <a:off x="179512" y="634320"/>
          <a:ext cx="8784978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208580"/>
                <a:gridCol w="292832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з/п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Найменування документа</a:t>
                      </a:r>
                      <a:endParaRPr lang="ru-RU" sz="12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Нормативно-правовий документ, що регламентує розробку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І. Організаційно-розпорядчі документи (довгострокові) з питань ЦЗ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latin typeface="Times New Roman"/>
                          <a:ea typeface="Calibri"/>
                          <a:cs typeface="Times New Roman"/>
                        </a:rPr>
                        <a:t>Наказ «Про організацію цивільного захисту в закладі </a:t>
                      </a:r>
                      <a:r>
                        <a:rPr lang="uk-UA" sz="12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освіти</a:t>
                      </a:r>
                      <a:r>
                        <a:rPr lang="uk-UA" sz="1200" b="1" i="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п.1 ст.20 </a:t>
                      </a: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Кодекс ЦЗ України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latin typeface="Times New Roman"/>
                          <a:ea typeface="Calibri"/>
                          <a:cs typeface="Times New Roman"/>
                        </a:rPr>
                        <a:t>Наказ «Про призначення </a:t>
                      </a:r>
                      <a:r>
                        <a:rPr lang="uk-UA" sz="12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відповідальної особи </a:t>
                      </a:r>
                      <a:r>
                        <a:rPr lang="uk-UA" sz="1200" b="1" i="0" dirty="0">
                          <a:latin typeface="Times New Roman"/>
                          <a:ea typeface="Calibri"/>
                          <a:cs typeface="Times New Roman"/>
                        </a:rPr>
                        <a:t>з питань цивільного захисту</a:t>
                      </a:r>
                      <a:r>
                        <a:rPr lang="uk-UA" sz="12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п.2 ст.20 Кодекс ЦЗ України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наказ МВС України </a:t>
                      </a: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від </a:t>
                      </a: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20.04.2017 № 325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2.1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Інструкція відповідальної </a:t>
                      </a:r>
                      <a:r>
                        <a:rPr lang="uk-UA" sz="1200" b="1" i="0" dirty="0">
                          <a:latin typeface="Times New Roman"/>
                          <a:ea typeface="Calibri"/>
                          <a:cs typeface="Times New Roman"/>
                        </a:rPr>
                        <a:t>особи з питань цивільного захисту (</a:t>
                      </a:r>
                      <a:r>
                        <a:rPr lang="uk-UA" sz="12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додаток до наказу п.2)</a:t>
                      </a:r>
                      <a:endParaRPr lang="ru-RU" sz="12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п.4 ст.20 Кодекс ЦЗ України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наказ МВС України </a:t>
                      </a: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від </a:t>
                      </a: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20.04.2017 </a:t>
                      </a: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325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latin typeface="Times New Roman"/>
                          <a:ea typeface="Calibri"/>
                          <a:cs typeface="Times New Roman"/>
                        </a:rPr>
                        <a:t>Наказ «Про призначення керівника робіт з ліквідації наслідків надзвичайної </a:t>
                      </a:r>
                      <a:r>
                        <a:rPr lang="uk-UA" sz="1200" b="1" i="0" dirty="0" err="1" smtClean="0">
                          <a:latin typeface="Times New Roman"/>
                          <a:ea typeface="Calibri"/>
                          <a:cs typeface="Times New Roman"/>
                        </a:rPr>
                        <a:t>ситуації”</a:t>
                      </a:r>
                      <a:endParaRPr lang="ru-RU" sz="12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п.1 ст.75 Кодекс ЦЗ України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п.8 наказу </a:t>
                      </a:r>
                      <a:r>
                        <a:rPr lang="uk-UA" sz="1200" dirty="0" smtClean="0">
                          <a:latin typeface="Times New Roman"/>
                          <a:ea typeface="Calibri"/>
                          <a:cs typeface="Times New Roman"/>
                        </a:rPr>
                        <a:t>МОНУ від </a:t>
                      </a: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21.11.2016  № 1400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>
                          <a:latin typeface="+mn-lt"/>
                          <a:ea typeface="Calibri"/>
                          <a:cs typeface="Times New Roman"/>
                        </a:rPr>
                        <a:t>3.1</a:t>
                      </a:r>
                      <a:endParaRPr lang="ru-RU" sz="1200" b="1" i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Обов’язки </a:t>
                      </a:r>
                      <a:r>
                        <a:rPr lang="uk-UA" sz="1200" b="1" i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керівника </a:t>
                      </a:r>
                      <a:r>
                        <a:rPr lang="uk-UA" sz="1200" b="1" i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робіт з ліквідації наслідків надзвичайної ситуації </a:t>
                      </a:r>
                      <a:r>
                        <a:rPr lang="uk-UA" sz="1200" b="1" i="0" dirty="0">
                          <a:latin typeface="+mn-lt"/>
                          <a:ea typeface="Times New Roman"/>
                        </a:rPr>
                        <a:t>закладу </a:t>
                      </a:r>
                      <a:r>
                        <a:rPr lang="uk-UA" sz="1200" b="1" i="0" dirty="0" smtClean="0">
                          <a:latin typeface="+mn-lt"/>
                          <a:ea typeface="Times New Roman"/>
                        </a:rPr>
                        <a:t>освіти</a:t>
                      </a:r>
                      <a:r>
                        <a:rPr lang="uk-UA" sz="1200" b="1" i="0" baseline="0" dirty="0" smtClean="0">
                          <a:latin typeface="+mn-lt"/>
                          <a:ea typeface="Times New Roman"/>
                        </a:rPr>
                        <a:t> (</a:t>
                      </a:r>
                      <a:r>
                        <a:rPr lang="uk-UA" sz="1200" b="1" i="1" dirty="0" smtClean="0">
                          <a:latin typeface="+mn-lt"/>
                          <a:ea typeface="Times New Roman"/>
                        </a:rPr>
                        <a:t>додаток до наказу п. 3</a:t>
                      </a:r>
                      <a:r>
                        <a:rPr lang="uk-UA" sz="1200" b="1" i="0" dirty="0" smtClean="0">
                          <a:latin typeface="+mn-lt"/>
                          <a:ea typeface="Times New Roman"/>
                        </a:rPr>
                        <a:t>)</a:t>
                      </a:r>
                      <a:endParaRPr lang="ru-RU" sz="1200" b="1" i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0" i="0" dirty="0">
                          <a:latin typeface="+mn-lt"/>
                          <a:ea typeface="Calibri"/>
                          <a:cs typeface="Times New Roman"/>
                        </a:rPr>
                        <a:t>п.1 ст.75 Кодекс ЦЗ України</a:t>
                      </a:r>
                      <a:endParaRPr lang="ru-RU" sz="1200" b="0" i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0" i="0" dirty="0">
                          <a:latin typeface="+mn-lt"/>
                          <a:ea typeface="Calibri"/>
                          <a:cs typeface="Times New Roman"/>
                        </a:rPr>
                        <a:t>п.8 наказу </a:t>
                      </a:r>
                      <a:r>
                        <a:rPr lang="uk-UA" sz="1200" b="0" i="0" dirty="0" smtClean="0">
                          <a:latin typeface="+mn-lt"/>
                          <a:ea typeface="Calibri"/>
                          <a:cs typeface="Times New Roman"/>
                        </a:rPr>
                        <a:t>МОНУ від </a:t>
                      </a:r>
                      <a:r>
                        <a:rPr lang="uk-UA" sz="1200" b="0" i="0" dirty="0">
                          <a:latin typeface="+mn-lt"/>
                          <a:ea typeface="Calibri"/>
                          <a:cs typeface="Times New Roman"/>
                        </a:rPr>
                        <a:t>21.11.2016  № 1400</a:t>
                      </a:r>
                      <a:endParaRPr lang="ru-RU" sz="12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latin typeface="+mn-lt"/>
                          <a:ea typeface="Calibri"/>
                          <a:cs typeface="Times New Roman"/>
                        </a:rPr>
                        <a:t>Наказ «Про створення штабу з ліквідації наслідків надзвичайної ситуації» </a:t>
                      </a:r>
                      <a:r>
                        <a:rPr lang="uk-UA" sz="1200" b="1" i="0" dirty="0" smtClean="0">
                          <a:latin typeface="+mn-lt"/>
                          <a:ea typeface="Calibri"/>
                          <a:cs typeface="Times New Roman"/>
                        </a:rPr>
                        <a:t>з додатками </a:t>
                      </a:r>
                      <a:r>
                        <a:rPr lang="uk-UA" sz="1200" b="0" i="0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1200" b="0" i="1" dirty="0" smtClean="0">
                          <a:latin typeface="+mn-lt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uk-UA" sz="1200" b="0" i="1" dirty="0">
                          <a:latin typeface="+mn-lt"/>
                          <a:ea typeface="Calibri"/>
                          <a:cs typeface="Times New Roman"/>
                        </a:rPr>
                        <a:t>разі </a:t>
                      </a:r>
                      <a:r>
                        <a:rPr lang="uk-UA" sz="1200" b="0" i="1" dirty="0" smtClean="0">
                          <a:latin typeface="+mn-lt"/>
                          <a:ea typeface="Calibri"/>
                          <a:cs typeface="Times New Roman"/>
                        </a:rPr>
                        <a:t>утворення</a:t>
                      </a:r>
                      <a:r>
                        <a:rPr lang="uk-UA" sz="1200" b="0" i="0" dirty="0" smtClean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2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0" i="0" dirty="0">
                          <a:latin typeface="+mn-lt"/>
                          <a:ea typeface="Calibri"/>
                          <a:cs typeface="Times New Roman"/>
                        </a:rPr>
                        <a:t>п.1 ст.76 Кодекс ЦЗ України </a:t>
                      </a:r>
                      <a:endParaRPr lang="ru-RU" sz="1200" b="0" i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0" i="0" dirty="0">
                          <a:latin typeface="+mn-lt"/>
                          <a:ea typeface="Calibri"/>
                          <a:cs typeface="Times New Roman"/>
                        </a:rPr>
                        <a:t>п.19 наказу </a:t>
                      </a:r>
                      <a:r>
                        <a:rPr lang="uk-UA" sz="1200" b="0" i="0" dirty="0" smtClean="0">
                          <a:latin typeface="+mn-lt"/>
                          <a:ea typeface="Calibri"/>
                          <a:cs typeface="Times New Roman"/>
                        </a:rPr>
                        <a:t>МОНУ від </a:t>
                      </a:r>
                      <a:r>
                        <a:rPr lang="uk-UA" sz="1200" b="0" i="0" dirty="0">
                          <a:latin typeface="+mn-lt"/>
                          <a:ea typeface="Calibri"/>
                          <a:cs typeface="Times New Roman"/>
                        </a:rPr>
                        <a:t>21.11.2016  № 1400</a:t>
                      </a:r>
                      <a:endParaRPr lang="ru-RU" sz="1200" b="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+mn-lt"/>
                          <a:ea typeface="Calibri"/>
                          <a:cs typeface="Times New Roman"/>
                        </a:rPr>
                        <a:t>4.1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+mn-lt"/>
                          <a:ea typeface="Calibri"/>
                          <a:cs typeface="Times New Roman"/>
                        </a:rPr>
                        <a:t>Примірна організаційна структура штабу </a:t>
                      </a:r>
                      <a:r>
                        <a:rPr lang="uk-UA" sz="1200" b="1" dirty="0" smtClean="0">
                          <a:latin typeface="+mn-lt"/>
                          <a:ea typeface="Calibri"/>
                          <a:cs typeface="Times New Roman"/>
                        </a:rPr>
                        <a:t>з </a:t>
                      </a:r>
                      <a:r>
                        <a:rPr lang="uk-UA" sz="1200" b="1" dirty="0">
                          <a:latin typeface="+mn-lt"/>
                          <a:ea typeface="Calibri"/>
                          <a:cs typeface="Times New Roman"/>
                        </a:rPr>
                        <a:t>ліквідації наслідків  надзвичайної ситуації </a:t>
                      </a:r>
                      <a:r>
                        <a:rPr lang="uk-UA" sz="1200" b="0" i="1" dirty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1200" b="0" i="1" dirty="0" smtClean="0">
                          <a:latin typeface="+mn-lt"/>
                          <a:ea typeface="Calibri"/>
                          <a:cs typeface="Times New Roman"/>
                        </a:rPr>
                        <a:t>додаток до наказу п. 4)</a:t>
                      </a:r>
                      <a:r>
                        <a:rPr lang="uk-UA" sz="1200" b="1" i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0" dirty="0">
                          <a:latin typeface="+mn-lt"/>
                          <a:ea typeface="Calibri"/>
                          <a:cs typeface="Times New Roman"/>
                        </a:rPr>
                        <a:t>п.1 ст.76 Кодекс ЦЗ України 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0" dirty="0">
                          <a:latin typeface="+mn-lt"/>
                          <a:ea typeface="Calibri"/>
                          <a:cs typeface="Times New Roman"/>
                        </a:rPr>
                        <a:t>п.19 наказу </a:t>
                      </a:r>
                      <a:r>
                        <a:rPr lang="uk-UA" sz="1200" b="0" dirty="0" smtClean="0">
                          <a:latin typeface="+mn-lt"/>
                          <a:ea typeface="Calibri"/>
                          <a:cs typeface="Times New Roman"/>
                        </a:rPr>
                        <a:t>МОНУ від </a:t>
                      </a:r>
                      <a:r>
                        <a:rPr lang="uk-UA" sz="1200" b="0" dirty="0">
                          <a:latin typeface="+mn-lt"/>
                          <a:ea typeface="Calibri"/>
                          <a:cs typeface="Times New Roman"/>
                        </a:rPr>
                        <a:t>21.11.2016  № 1400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+mn-lt"/>
                          <a:ea typeface="Calibri"/>
                          <a:cs typeface="Times New Roman"/>
                        </a:rPr>
                        <a:t>4.2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latin typeface="+mn-lt"/>
                          <a:ea typeface="Calibri"/>
                          <a:cs typeface="Times New Roman"/>
                        </a:rPr>
                        <a:t>Персональний склад </a:t>
                      </a:r>
                      <a:r>
                        <a:rPr lang="uk-UA" sz="1200" b="1" dirty="0" smtClean="0">
                          <a:latin typeface="+mn-lt"/>
                          <a:ea typeface="Calibri"/>
                          <a:cs typeface="Times New Roman"/>
                        </a:rPr>
                        <a:t>штабу з </a:t>
                      </a:r>
                      <a:r>
                        <a:rPr lang="uk-UA" sz="1200" b="1" dirty="0">
                          <a:latin typeface="+mn-lt"/>
                          <a:ea typeface="Calibri"/>
                          <a:cs typeface="Times New Roman"/>
                        </a:rPr>
                        <a:t>ліквідації наслідків надзвичайної ситуації </a:t>
                      </a:r>
                      <a:r>
                        <a:rPr lang="uk-UA" sz="1200" b="0" i="1" dirty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1200" b="0" i="1" dirty="0" smtClean="0">
                          <a:latin typeface="+mn-lt"/>
                          <a:ea typeface="Calibri"/>
                          <a:cs typeface="Times New Roman"/>
                        </a:rPr>
                        <a:t>додаток до наказу п. 4, або можна визначити в наказі п. 1)  </a:t>
                      </a:r>
                      <a:endParaRPr lang="ru-RU" sz="1200" b="0" i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0" dirty="0">
                          <a:latin typeface="+mn-lt"/>
                          <a:ea typeface="Calibri"/>
                          <a:cs typeface="Times New Roman"/>
                        </a:rPr>
                        <a:t>п.1 ст.76 Кодекс ЦЗ України 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0" dirty="0">
                          <a:latin typeface="+mn-lt"/>
                          <a:ea typeface="Calibri"/>
                          <a:cs typeface="Times New Roman"/>
                        </a:rPr>
                        <a:t>п.19 наказу </a:t>
                      </a:r>
                      <a:r>
                        <a:rPr lang="uk-UA" sz="1200" b="0" dirty="0" smtClean="0">
                          <a:latin typeface="+mn-lt"/>
                          <a:ea typeface="Calibri"/>
                          <a:cs typeface="Times New Roman"/>
                        </a:rPr>
                        <a:t>МОНУ від </a:t>
                      </a:r>
                      <a:r>
                        <a:rPr lang="uk-UA" sz="1200" b="0" dirty="0">
                          <a:latin typeface="+mn-lt"/>
                          <a:ea typeface="Calibri"/>
                          <a:cs typeface="Times New Roman"/>
                        </a:rPr>
                        <a:t>21.11.2016  № 1400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+mn-lt"/>
                          <a:ea typeface="Calibri"/>
                          <a:cs typeface="Times New Roman"/>
                        </a:rPr>
                        <a:t>4.3</a:t>
                      </a:r>
                      <a:endParaRPr lang="ru-RU" sz="12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latin typeface="+mn-lt"/>
                          <a:ea typeface="Calibri"/>
                          <a:cs typeface="Times New Roman"/>
                        </a:rPr>
                        <a:t>Положення </a:t>
                      </a:r>
                      <a:r>
                        <a:rPr lang="uk-UA" sz="1200" b="1" dirty="0" smtClean="0">
                          <a:latin typeface="+mn-lt"/>
                          <a:ea typeface="Calibri"/>
                          <a:cs typeface="Times New Roman"/>
                        </a:rPr>
                        <a:t>про </a:t>
                      </a:r>
                      <a:r>
                        <a:rPr lang="uk-UA" sz="1200" b="1" dirty="0">
                          <a:latin typeface="+mn-lt"/>
                          <a:ea typeface="Calibri"/>
                          <a:cs typeface="Times New Roman"/>
                        </a:rPr>
                        <a:t>штаб з ліквідації наслідків надзвичайної </a:t>
                      </a:r>
                      <a:r>
                        <a:rPr lang="uk-UA" sz="1200" b="1" dirty="0" smtClean="0">
                          <a:latin typeface="+mn-lt"/>
                          <a:ea typeface="Calibri"/>
                          <a:cs typeface="Times New Roman"/>
                        </a:rPr>
                        <a:t>ситуації</a:t>
                      </a:r>
                      <a:r>
                        <a:rPr lang="uk-UA" sz="1200" b="1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 b="0" i="1" dirty="0" smtClean="0">
                          <a:latin typeface="+mn-lt"/>
                          <a:ea typeface="Calibri"/>
                          <a:cs typeface="Times New Roman"/>
                        </a:rPr>
                        <a:t>(додаток до наказу п. 4)</a:t>
                      </a:r>
                      <a:r>
                        <a:rPr lang="uk-UA" sz="1200" b="1" i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0" dirty="0">
                          <a:latin typeface="+mn-lt"/>
                          <a:ea typeface="Calibri"/>
                          <a:cs typeface="Times New Roman"/>
                        </a:rPr>
                        <a:t>п.1 ст.76 Кодекс ЦЗ України 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0" dirty="0">
                          <a:latin typeface="+mn-lt"/>
                          <a:ea typeface="Calibri"/>
                          <a:cs typeface="Times New Roman"/>
                        </a:rPr>
                        <a:t>п.19 наказу </a:t>
                      </a:r>
                      <a:r>
                        <a:rPr lang="uk-UA" sz="1200" b="0" dirty="0" smtClean="0">
                          <a:latin typeface="+mn-lt"/>
                          <a:ea typeface="Calibri"/>
                          <a:cs typeface="Times New Roman"/>
                        </a:rPr>
                        <a:t>МОНУ від </a:t>
                      </a:r>
                      <a:r>
                        <a:rPr lang="uk-UA" sz="1200" b="0" dirty="0">
                          <a:latin typeface="+mn-lt"/>
                          <a:ea typeface="Calibri"/>
                          <a:cs typeface="Times New Roman"/>
                        </a:rPr>
                        <a:t>21.11.2016  № 1400</a:t>
                      </a:r>
                      <a:endParaRPr lang="ru-RU" sz="1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+mn-lt"/>
                          <a:ea typeface="Calibri"/>
                          <a:cs typeface="Times New Roman"/>
                        </a:rPr>
                        <a:t>4.4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Оперативно-технічна та звітна документація штабу з ліквідації наслідків надзвичайної ситуації</a:t>
                      </a:r>
                      <a:r>
                        <a:rPr lang="uk-UA" sz="1200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р. ІІІ п.9 Наказ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МВСУ від 26.12.2014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1406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+mn-lt"/>
                          <a:ea typeface="Calibri"/>
                          <a:cs typeface="Times New Roman"/>
                        </a:rPr>
                        <a:t>5.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Наказ «Про створення комісії з питань надзвичайних ситуації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r>
                        <a:rPr lang="uk-UA" sz="1200" b="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(склад комісії</a:t>
                      </a:r>
                      <a:r>
                        <a:rPr lang="uk-UA" sz="1200" b="0" i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 b="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можна визначити в наказі п. 1)</a:t>
                      </a:r>
                      <a:endParaRPr lang="ru-RU" sz="12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п.п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п.3, ст.6 Кодекс ЦЗ України,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п.11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ПКМУ від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9.01.2014 № 11,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п.7 наказу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МОНУ від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21.11.2016  №1400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+mn-lt"/>
                          <a:ea typeface="Calibri"/>
                          <a:cs typeface="Times New Roman"/>
                        </a:rPr>
                        <a:t>5.1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Положення про комісію з питань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надзвичайних ситуацій </a:t>
                      </a:r>
                      <a:r>
                        <a:rPr lang="uk-UA" sz="1200" b="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(додаток до наказу п. 5)</a:t>
                      </a:r>
                      <a:endParaRPr lang="ru-RU" sz="1200" b="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+mn-lt"/>
                          <a:ea typeface="Calibri"/>
                          <a:cs typeface="Times New Roman"/>
                        </a:rPr>
                        <a:t>5.2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роботи на рік, </a:t>
                      </a: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протоколи засідань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комісії</a:t>
                      </a:r>
                      <a:r>
                        <a:rPr lang="uk-UA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 </a:t>
                      </a: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питань надзвичайних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ситуацій</a:t>
                      </a:r>
                      <a:r>
                        <a:rPr lang="uk-UA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 b="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(додаток до наказу п. 5)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+mn-lt"/>
                          <a:ea typeface="Calibri"/>
                          <a:cs typeface="Times New Roman"/>
                        </a:rPr>
                        <a:t>6.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Наказ «Про підсумки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організації та </a:t>
                      </a: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проведення заходів цивільного захисту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закладі освіти та </a:t>
                      </a: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завдання на новий навчальний рік»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ст.20 Кодекс ЦЗ України,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п.3 наказу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МОНУ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 21.11.2016 № 1400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5425645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44624"/>
            <a:ext cx="9144000" cy="392482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chemeClr val="bg1"/>
                  </a:solidFill>
                  <a:latin typeface="+mj-lt"/>
                </a:rPr>
                <a:t>Примірний перелік документів з ЦЗ в закладі освіти</a:t>
              </a:r>
              <a:endParaRPr lang="uk-UA" sz="24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0630885"/>
              </p:ext>
            </p:extLst>
          </p:nvPr>
        </p:nvGraphicFramePr>
        <p:xfrm>
          <a:off x="179512" y="663912"/>
          <a:ext cx="8784978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208580"/>
                <a:gridCol w="292832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з/п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Найменування документа</a:t>
                      </a:r>
                      <a:endParaRPr lang="ru-RU" sz="12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Нормативно-правовий документ, що регламентує розробку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ІІ. Документи щодо планування заходів з питань ЦЗ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реагування на надзвичайні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ситуації</a:t>
                      </a:r>
                      <a:r>
                        <a:rPr lang="uk-UA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або І</a:t>
                      </a: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нструкція щодо дій персоналу у разі загрози або виникнення  надзвичайних ситуацій </a:t>
                      </a:r>
                      <a:r>
                        <a:rPr lang="uk-UA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(в закладах освіти з </a:t>
                      </a:r>
                      <a:r>
                        <a:rPr lang="uk-UA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чисельністю працюючого персоналу 50 осіб і </a:t>
                      </a:r>
                      <a:r>
                        <a:rPr lang="uk-UA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менше)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п.1 ст.130 Кодекс ЦЗ України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п.28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ПКМУ від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09.01.2014 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п.2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ПКМУ від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09.08.2017 №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Лист </a:t>
                      </a:r>
                      <a:r>
                        <a:rPr lang="uk-UA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ДСНС від 06.03.2015 № 17-3/739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основних заходів з цивільного захисту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рік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п.6 Наказу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МВСУ від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20.04.2017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ІІІ. Документи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щодо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педагогічних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працівників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персоналу закладу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освіти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діям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надзвичайних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ситуаціях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uk-UA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Наказ «Про розподіл працівників за навчальними групами»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п.1, ст.40 Кодекс ЦЗ України,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п.18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ПКМУ від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26.06.2013 № 444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п.13 наказу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МОНУ від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21.11.2016  № 1400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 smtClean="0"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Програма загальної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(прискореної) підготовки </a:t>
                      </a: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працівників до дій у надзвичайних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ситуаціях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п.7, п.8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ПКМУ від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26.06.2013  №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Програма</a:t>
                      </a:r>
                      <a:r>
                        <a:rPr lang="uk-UA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від 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18.01.2019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 smtClean="0"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Програма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спеціальної </a:t>
                      </a: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підготовки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працівників, що входять до складу формувань цивільного захисту (</a:t>
                      </a:r>
                      <a:r>
                        <a:rPr lang="uk-UA" sz="1200" b="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 разі утворення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п.7, п.8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ПКМУ від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26.06.2013  №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Програма</a:t>
                      </a:r>
                      <a:r>
                        <a:rPr lang="uk-UA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від 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18.01.2019 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uk-UA" sz="1200" b="1" i="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Журнали обліку проведення загальної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(спеціальної) підготовки працівників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п.10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п.12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ПКМУ від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26.06.2013  № 444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uk-UA" sz="1200" b="1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Зведений розклад занять  загальної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 спеціальної підготовки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+mn-lt"/>
                          <a:ea typeface="Calibri"/>
                          <a:cs typeface="Times New Roman"/>
                        </a:rPr>
                        <a:t>6.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Щорічна потреба та облік осіб, які зобов’язані проходити функціональне навчання з питань цивільного захисту в НМЦ ЦЗ та БЖД Одеської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області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п.6, 17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ПКМУ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819 від 23.10.2013 (із змінами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ПКМУ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 28.03.2018  № 230)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uk-UA" sz="1200" b="1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Типова програма (план) інструктажів працівників з питань цивільного захисту та дій у надзвичайних </a:t>
                      </a: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ситуаціях та журнали їх обліку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п.4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п.6 ст.40 Кодекс ЦЗ України,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п.16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ПКМУ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 26.06.2013  № 444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наказ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МОНУ від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22.11.2017  № 1514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+mn-lt"/>
                          <a:ea typeface="Calibri"/>
                          <a:cs typeface="Times New Roman"/>
                        </a:rPr>
                        <a:t>8.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Інформаційно-довідковий куточок з питань цивільного захисту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п.3, ст.40 Кодекс ЦЗ України,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п.13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ПКМУ від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26.06.2013  № 444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1177104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152399" y="580321"/>
            <a:ext cx="8965155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85750" indent="-285750" algn="just" eaLnBrk="0" hangingPunct="0">
              <a:buFontTx/>
              <a:buChar char="-"/>
            </a:pPr>
            <a:r>
              <a:rPr lang="uk-UA" altLang="uk-UA" b="1" dirty="0"/>
              <a:t>підготовка керівного складу та </a:t>
            </a:r>
            <a:r>
              <a:rPr lang="uk-UA" altLang="uk-UA" b="1" dirty="0" smtClean="0"/>
              <a:t>фахівців </a:t>
            </a:r>
            <a:r>
              <a:rPr lang="uk-UA" altLang="uk-UA" dirty="0" smtClean="0"/>
              <a:t>закладу освіти, </a:t>
            </a:r>
            <a:r>
              <a:rPr lang="uk-UA" altLang="uk-UA" dirty="0"/>
              <a:t>діяльність яких пов’язана з організацією і здійсненням заходів з питань ЦЗ </a:t>
            </a:r>
            <a:r>
              <a:rPr lang="uk-UA" altLang="uk-UA" dirty="0" smtClean="0"/>
              <a:t>- в </a:t>
            </a:r>
            <a:r>
              <a:rPr lang="uk-UA" altLang="uk-UA" b="1" dirty="0"/>
              <a:t>НМЦ ЦЗ та БЖД Одеської області</a:t>
            </a:r>
            <a:r>
              <a:rPr lang="uk-UA" altLang="uk-UA" dirty="0"/>
              <a:t>;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uk-UA" altLang="uk-UA" sz="1800" b="1" dirty="0" smtClean="0"/>
              <a:t>курсове навчання працівників</a:t>
            </a:r>
            <a:r>
              <a:rPr lang="uk-UA" altLang="uk-UA" sz="1800" dirty="0" smtClean="0"/>
              <a:t>, </a:t>
            </a:r>
            <a:r>
              <a:rPr lang="uk-UA" altLang="uk-UA" sz="1800" dirty="0"/>
              <a:t>що передбачає формування навчальних груп </a:t>
            </a:r>
            <a:r>
              <a:rPr lang="uk-UA" altLang="uk-UA" sz="1800" dirty="0" smtClean="0"/>
              <a:t>і здійснюється </a:t>
            </a:r>
            <a:r>
              <a:rPr lang="uk-UA" altLang="uk-UA" sz="1800" dirty="0"/>
              <a:t>в навчальних класах або на об’єктах навчально-виробничої </a:t>
            </a:r>
            <a:r>
              <a:rPr lang="uk-UA" altLang="uk-UA" sz="1800" dirty="0" smtClean="0"/>
              <a:t>бази закладу освіти </a:t>
            </a:r>
            <a:r>
              <a:rPr lang="uk-UA" altLang="uk-UA" sz="1800" b="1" dirty="0" smtClean="0"/>
              <a:t>за </a:t>
            </a:r>
            <a:r>
              <a:rPr lang="uk-UA" altLang="uk-UA" sz="1800" b="1" dirty="0"/>
              <a:t>програмами </a:t>
            </a:r>
            <a:r>
              <a:rPr lang="uk-UA" altLang="uk-UA" sz="1800" b="1" dirty="0" smtClean="0"/>
              <a:t>загальної та спеціальної </a:t>
            </a:r>
            <a:r>
              <a:rPr lang="uk-UA" altLang="uk-UA" sz="1800" dirty="0" smtClean="0"/>
              <a:t>(</a:t>
            </a:r>
            <a:r>
              <a:rPr lang="uk-UA" altLang="uk-UA" sz="1800" i="1" dirty="0" smtClean="0"/>
              <a:t>у разі створення формувань ЦЗ</a:t>
            </a:r>
            <a:r>
              <a:rPr lang="uk-UA" altLang="uk-UA" sz="1800" dirty="0" smtClean="0"/>
              <a:t>)</a:t>
            </a:r>
            <a:r>
              <a:rPr lang="uk-UA" altLang="uk-UA" sz="1800" b="1" dirty="0" smtClean="0"/>
              <a:t> підготовки</a:t>
            </a:r>
            <a:r>
              <a:rPr lang="uk-UA" altLang="uk-UA" sz="1800" dirty="0" smtClean="0"/>
              <a:t>;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uk-UA" altLang="uk-UA" b="1" dirty="0" smtClean="0"/>
              <a:t>індивідуальне навчання працівників</a:t>
            </a:r>
            <a:r>
              <a:rPr lang="uk-UA" altLang="uk-UA" dirty="0" smtClean="0"/>
              <a:t>, </a:t>
            </a:r>
            <a:r>
              <a:rPr lang="uk-UA" altLang="uk-UA" dirty="0"/>
              <a:t>що передбачає вивчення теоретичного </a:t>
            </a:r>
            <a:r>
              <a:rPr lang="uk-UA" altLang="uk-UA" dirty="0" smtClean="0"/>
              <a:t>матеріалу самостійно </a:t>
            </a:r>
            <a:r>
              <a:rPr lang="uk-UA" altLang="uk-UA" dirty="0"/>
              <a:t>та у формі консультацій з керівниками навчальних груп або іншими </a:t>
            </a:r>
            <a:r>
              <a:rPr lang="uk-UA" altLang="uk-UA" dirty="0" smtClean="0"/>
              <a:t>  </a:t>
            </a:r>
            <a:r>
              <a:rPr lang="uk-UA" altLang="uk-UA" dirty="0"/>
              <a:t>особами</a:t>
            </a:r>
            <a:r>
              <a:rPr lang="uk-UA" altLang="uk-UA" dirty="0" smtClean="0"/>
              <a:t>;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uk-UA" altLang="uk-UA" dirty="0" smtClean="0"/>
              <a:t>організація </a:t>
            </a:r>
            <a:r>
              <a:rPr lang="uk-UA" altLang="uk-UA" dirty="0"/>
              <a:t>навчання учасників освітнього процесу захисту і діям у НС, </a:t>
            </a:r>
            <a:r>
              <a:rPr lang="uk-UA" altLang="uk-UA" dirty="0" smtClean="0"/>
              <a:t>через </a:t>
            </a:r>
            <a:r>
              <a:rPr lang="uk-UA" altLang="uk-UA" dirty="0"/>
              <a:t>інтегрований курс </a:t>
            </a:r>
            <a:r>
              <a:rPr lang="uk-UA" altLang="uk-UA" b="1" dirty="0"/>
              <a:t>«Основи здоров’я</a:t>
            </a:r>
            <a:r>
              <a:rPr lang="uk-UA" altLang="uk-UA" b="1" dirty="0" smtClean="0"/>
              <a:t>»</a:t>
            </a:r>
            <a:r>
              <a:rPr lang="uk-UA" altLang="uk-UA" dirty="0" smtClean="0"/>
              <a:t> та предмет </a:t>
            </a:r>
            <a:r>
              <a:rPr lang="uk-UA" altLang="uk-UA" b="1" dirty="0"/>
              <a:t>«Захист України</a:t>
            </a:r>
            <a:r>
              <a:rPr lang="uk-UA" altLang="uk-UA" b="1" dirty="0" smtClean="0"/>
              <a:t>»</a:t>
            </a:r>
            <a:r>
              <a:rPr lang="uk-UA" altLang="uk-UA" dirty="0" smtClean="0"/>
              <a:t>.</a:t>
            </a:r>
          </a:p>
          <a:p>
            <a:pPr marL="285750" indent="-285750" algn="just" eaLnBrk="0" hangingPunct="0">
              <a:buFontTx/>
              <a:buChar char="-"/>
            </a:pPr>
            <a:r>
              <a:rPr lang="uk-UA" altLang="uk-UA" dirty="0" smtClean="0"/>
              <a:t>проведення </a:t>
            </a:r>
            <a:r>
              <a:rPr lang="uk-UA" altLang="uk-UA" b="1" dirty="0" smtClean="0"/>
              <a:t>практичних заходів з питань ЦЗ</a:t>
            </a:r>
            <a:r>
              <a:rPr lang="uk-UA" altLang="uk-UA" dirty="0" smtClean="0"/>
              <a:t> (</a:t>
            </a:r>
            <a:r>
              <a:rPr lang="ru-RU" altLang="uk-UA" dirty="0" smtClean="0"/>
              <a:t>День ЦЗ, </a:t>
            </a:r>
            <a:r>
              <a:rPr lang="ru-RU" altLang="uk-UA" dirty="0" err="1" smtClean="0"/>
              <a:t>Тиждень</a:t>
            </a:r>
            <a:r>
              <a:rPr lang="ru-RU" altLang="uk-UA" dirty="0" smtClean="0"/>
              <a:t> </a:t>
            </a:r>
            <a:r>
              <a:rPr lang="ru-RU" altLang="uk-UA" dirty="0" err="1" smtClean="0"/>
              <a:t>знань</a:t>
            </a:r>
            <a:r>
              <a:rPr lang="ru-RU" altLang="uk-UA" dirty="0" smtClean="0"/>
              <a:t> з основ БЖД).</a:t>
            </a:r>
          </a:p>
          <a:p>
            <a:pPr indent="457200" algn="just" eaLnBrk="0" hangingPunct="0"/>
            <a:endParaRPr lang="uk-UA" altLang="uk-UA" dirty="0"/>
          </a:p>
          <a:p>
            <a:pPr indent="457200" algn="just" eaLnBrk="0" hangingPunct="0"/>
            <a:r>
              <a:rPr lang="uk-UA" altLang="uk-UA" dirty="0" smtClean="0"/>
              <a:t>В закладах освіти із </a:t>
            </a:r>
            <a:r>
              <a:rPr lang="uk-UA" altLang="uk-UA" b="1" dirty="0"/>
              <a:t>чисельністю працівників </a:t>
            </a:r>
            <a:r>
              <a:rPr lang="uk-UA" altLang="uk-UA" b="1" dirty="0" smtClean="0"/>
              <a:t>50 </a:t>
            </a:r>
            <a:r>
              <a:rPr lang="uk-UA" altLang="uk-UA" b="1" dirty="0"/>
              <a:t>і менше </a:t>
            </a:r>
            <a:r>
              <a:rPr lang="uk-UA" altLang="uk-UA" b="1" dirty="0" smtClean="0"/>
              <a:t>осіб,</a:t>
            </a:r>
            <a:r>
              <a:rPr lang="uk-UA" altLang="uk-UA" dirty="0" smtClean="0"/>
              <a:t> </a:t>
            </a:r>
            <a:r>
              <a:rPr lang="uk-UA" altLang="uk-UA" dirty="0"/>
              <a:t>навчання може здійснюватися шляхом </a:t>
            </a:r>
            <a:r>
              <a:rPr lang="uk-UA" altLang="uk-UA" b="1" dirty="0"/>
              <a:t>проведення інструктажів за програмою загальної підготовки працівників</a:t>
            </a:r>
            <a:r>
              <a:rPr lang="uk-UA" altLang="uk-UA" dirty="0"/>
              <a:t>, які проводяться </a:t>
            </a:r>
            <a:r>
              <a:rPr lang="uk-UA" altLang="uk-UA" dirty="0" smtClean="0"/>
              <a:t>відповідальними особами </a:t>
            </a:r>
            <a:r>
              <a:rPr lang="uk-UA" altLang="uk-UA" dirty="0"/>
              <a:t>з питань </a:t>
            </a:r>
            <a:r>
              <a:rPr lang="uk-UA" altLang="uk-UA" dirty="0" smtClean="0"/>
              <a:t>ЦЗ.</a:t>
            </a:r>
            <a:r>
              <a:rPr lang="ru-RU" altLang="uk-UA" sz="1600" dirty="0" smtClean="0"/>
              <a:t> </a:t>
            </a:r>
          </a:p>
          <a:p>
            <a:pPr indent="457200" algn="just" eaLnBrk="0" hangingPunct="0"/>
            <a:endParaRPr lang="uk-UA" altLang="uk-UA" sz="1600" dirty="0"/>
          </a:p>
          <a:p>
            <a:pPr indent="457200" algn="just">
              <a:buFont typeface="Wingdings" pitchFamily="2" charset="2"/>
              <a:buNone/>
            </a:pPr>
            <a:r>
              <a:rPr lang="uk-UA" altLang="uk-UA" dirty="0">
                <a:solidFill>
                  <a:srgbClr val="990000"/>
                </a:solidFill>
              </a:rPr>
              <a:t>Вступний, первинний, повторний, позаплановий, цільовий інструктажі з питань </a:t>
            </a:r>
            <a:r>
              <a:rPr lang="uk-UA" altLang="uk-UA" dirty="0" smtClean="0">
                <a:solidFill>
                  <a:srgbClr val="990000"/>
                </a:solidFill>
              </a:rPr>
              <a:t>цивільного </a:t>
            </a:r>
            <a:r>
              <a:rPr lang="uk-UA" altLang="uk-UA" dirty="0">
                <a:solidFill>
                  <a:srgbClr val="990000"/>
                </a:solidFill>
              </a:rPr>
              <a:t>захисту та пожежної безпеки </a:t>
            </a:r>
            <a:r>
              <a:rPr lang="uk-UA" altLang="uk-UA" dirty="0">
                <a:solidFill>
                  <a:srgbClr val="0D0D0D"/>
                </a:solidFill>
              </a:rPr>
              <a:t>пр</a:t>
            </a:r>
            <a:r>
              <a:rPr lang="uk-UA" altLang="uk-UA" dirty="0"/>
              <a:t>оводяться </a:t>
            </a:r>
            <a:r>
              <a:rPr lang="uk-UA" altLang="uk-UA" dirty="0" smtClean="0"/>
              <a:t>відповідальною особою з </a:t>
            </a:r>
            <a:r>
              <a:rPr lang="uk-UA" altLang="uk-UA" dirty="0"/>
              <a:t>питань ЦЗ</a:t>
            </a:r>
            <a:r>
              <a:rPr lang="uk-UA" altLang="uk-UA" dirty="0" smtClean="0"/>
              <a:t>.</a:t>
            </a:r>
            <a:endParaRPr lang="uk-UA" altLang="uk-UA" dirty="0"/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228600" y="2743200"/>
            <a:ext cx="891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/>
            <a:endParaRPr lang="ru-RU" altLang="uk-UA" sz="1800" dirty="0"/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152400" y="4281765"/>
            <a:ext cx="883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uk-UA" altLang="uk-UA" sz="1800" dirty="0"/>
              <a:t>     </a:t>
            </a:r>
            <a:endParaRPr lang="ru-RU" altLang="uk-UA" sz="1600" dirty="0"/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0" y="5486400"/>
            <a:ext cx="899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 altLang="uk-UA" sz="1800"/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152400" y="5410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ru-RU" altLang="uk-UA" sz="1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116632"/>
            <a:ext cx="9144000" cy="425490"/>
            <a:chOff x="0" y="13346"/>
            <a:chExt cx="8215370" cy="486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400" b="1" dirty="0" err="1">
                  <a:solidFill>
                    <a:schemeClr val="bg1"/>
                  </a:solidFill>
                  <a:latin typeface="+mj-lt"/>
                </a:rPr>
                <a:t>Навчання</a:t>
              </a:r>
              <a:r>
                <a:rPr lang="ru-RU" sz="24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400" b="1" dirty="0" err="1" smtClean="0">
                  <a:solidFill>
                    <a:schemeClr val="bg1"/>
                  </a:solidFill>
                  <a:latin typeface="+mj-lt"/>
                </a:rPr>
                <a:t>з</a:t>
              </a:r>
              <a:r>
                <a:rPr lang="ru-RU" sz="24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ru-RU" sz="2400" b="1" dirty="0" err="1" smtClean="0">
                  <a:solidFill>
                    <a:schemeClr val="bg1"/>
                  </a:solidFill>
                  <a:latin typeface="+mj-lt"/>
                </a:rPr>
                <a:t>питань</a:t>
              </a:r>
              <a:r>
                <a:rPr lang="ru-RU" sz="2400" b="1" dirty="0" smtClean="0">
                  <a:solidFill>
                    <a:schemeClr val="bg1"/>
                  </a:solidFill>
                  <a:latin typeface="+mj-lt"/>
                </a:rPr>
                <a:t> ЦЗ в закладах </a:t>
              </a:r>
              <a:r>
                <a:rPr lang="ru-RU" sz="2400" b="1" dirty="0" err="1" smtClean="0">
                  <a:solidFill>
                    <a:schemeClr val="bg1"/>
                  </a:solidFill>
                  <a:latin typeface="+mj-lt"/>
                </a:rPr>
                <a:t>освіти</a:t>
              </a:r>
              <a:r>
                <a:rPr lang="ru-RU" sz="2400" b="1" dirty="0" smtClean="0">
                  <a:solidFill>
                    <a:schemeClr val="bg1"/>
                  </a:solidFill>
                  <a:latin typeface="+mj-lt"/>
                </a:rPr>
                <a:t>:</a:t>
              </a:r>
              <a:endParaRPr lang="uk-UA" sz="24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81803756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reeform 1"/>
          <p:cNvSpPr>
            <a:spLocks noChangeArrowheads="1"/>
          </p:cNvSpPr>
          <p:nvPr/>
        </p:nvSpPr>
        <p:spPr bwMode="auto">
          <a:xfrm>
            <a:off x="1965325" y="2371725"/>
            <a:ext cx="5759450" cy="263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650 w 21600"/>
              <a:gd name="T13" fmla="*/ 6246 h 21600"/>
              <a:gd name="T14" fmla="*/ 1695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650" y="21600"/>
                </a:moveTo>
                <a:lnTo>
                  <a:pt x="4650" y="10969"/>
                </a:lnTo>
                <a:lnTo>
                  <a:pt x="0" y="10969"/>
                </a:lnTo>
                <a:lnTo>
                  <a:pt x="10800" y="0"/>
                </a:lnTo>
                <a:lnTo>
                  <a:pt x="21600" y="10969"/>
                </a:lnTo>
                <a:lnTo>
                  <a:pt x="16950" y="10969"/>
                </a:lnTo>
                <a:lnTo>
                  <a:pt x="16950" y="21600"/>
                </a:lnTo>
                <a:lnTo>
                  <a:pt x="4650" y="21600"/>
                </a:lnTo>
                <a:close/>
              </a:path>
            </a:pathLst>
          </a:custGeom>
          <a:gradFill rotWithShape="0">
            <a:gsLst>
              <a:gs pos="0">
                <a:srgbClr val="BDBFB9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851" name="AutoShape 2"/>
          <p:cNvSpPr>
            <a:spLocks noChangeArrowheads="1"/>
          </p:cNvSpPr>
          <p:nvPr/>
        </p:nvSpPr>
        <p:spPr bwMode="auto">
          <a:xfrm>
            <a:off x="2124075" y="2824163"/>
            <a:ext cx="5472113" cy="7096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2000" dirty="0">
                <a:solidFill>
                  <a:srgbClr val="000000"/>
                </a:solidFill>
                <a:latin typeface="Arial" charset="0"/>
              </a:rPr>
              <a:t>В рамках вивчення предметів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2000" b="1" dirty="0" err="1">
                <a:solidFill>
                  <a:srgbClr val="000000"/>
                </a:solidFill>
                <a:latin typeface="Arial" charset="0"/>
              </a:rPr>
              <a:t>“Основи</a:t>
            </a:r>
            <a:r>
              <a:rPr lang="uk-UA" sz="2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uk-UA" sz="2000" b="1" dirty="0" err="1">
                <a:solidFill>
                  <a:srgbClr val="000000"/>
                </a:solidFill>
                <a:latin typeface="Arial" charset="0"/>
              </a:rPr>
              <a:t>здоров’я”</a:t>
            </a:r>
            <a:r>
              <a:rPr lang="uk-UA" sz="2000" dirty="0">
                <a:solidFill>
                  <a:srgbClr val="000000"/>
                </a:solidFill>
                <a:latin typeface="Arial" charset="0"/>
              </a:rPr>
              <a:t> та </a:t>
            </a:r>
            <a:r>
              <a:rPr lang="uk-UA" sz="2000" b="1" dirty="0" err="1">
                <a:solidFill>
                  <a:srgbClr val="FF0000"/>
                </a:solidFill>
                <a:latin typeface="Arial" charset="0"/>
              </a:rPr>
              <a:t>“Захист</a:t>
            </a:r>
            <a:r>
              <a:rPr lang="uk-UA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uk-UA" sz="2000" b="1" dirty="0" err="1">
                <a:solidFill>
                  <a:srgbClr val="FF0000"/>
                </a:solidFill>
                <a:latin typeface="Arial" charset="0"/>
              </a:rPr>
              <a:t>України</a:t>
            </a:r>
            <a:r>
              <a:rPr lang="uk-UA" sz="2000" b="1" dirty="0" err="1" smtClean="0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uk-UA" sz="2000" dirty="0" smtClean="0">
                <a:solidFill>
                  <a:srgbClr val="000000"/>
                </a:solidFill>
                <a:latin typeface="Arial" charset="0"/>
              </a:rPr>
              <a:t>!</a:t>
            </a:r>
            <a:endParaRPr lang="uk-UA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852" name="AutoShape 3"/>
          <p:cNvSpPr>
            <a:spLocks noChangeArrowheads="1"/>
          </p:cNvSpPr>
          <p:nvPr/>
        </p:nvSpPr>
        <p:spPr bwMode="auto">
          <a:xfrm>
            <a:off x="4572000" y="5301208"/>
            <a:ext cx="4392488" cy="111017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/>
          <a:p>
            <a:pPr marL="214313" indent="-198438" algn="ctr">
              <a:buSzPct val="10000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uk-UA" sz="2200" b="1" dirty="0">
                <a:solidFill>
                  <a:srgbClr val="000000"/>
                </a:solidFill>
                <a:latin typeface="Arial" charset="0"/>
              </a:rPr>
              <a:t>+ щороку проведення Дня </a:t>
            </a:r>
            <a:r>
              <a:rPr lang="uk-UA" sz="2200" b="1" dirty="0" smtClean="0">
                <a:solidFill>
                  <a:srgbClr val="000000"/>
                </a:solidFill>
                <a:latin typeface="Arial" charset="0"/>
              </a:rPr>
              <a:t>ЦЗ;</a:t>
            </a:r>
          </a:p>
          <a:p>
            <a:pPr marL="214313" indent="-198438">
              <a:buSzPct val="10000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uk-UA" sz="2200" b="1" dirty="0" smtClean="0">
                <a:solidFill>
                  <a:srgbClr val="000000"/>
                </a:solidFill>
                <a:latin typeface="Arial" charset="0"/>
              </a:rPr>
              <a:t>+ двічі на рік проведення Тижня знань з основ БЖД</a:t>
            </a:r>
            <a:endParaRPr lang="uk-UA" sz="2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853" name="AutoShape 4"/>
          <p:cNvSpPr>
            <a:spLocks noChangeArrowheads="1"/>
          </p:cNvSpPr>
          <p:nvPr/>
        </p:nvSpPr>
        <p:spPr bwMode="auto">
          <a:xfrm>
            <a:off x="1042988" y="1484784"/>
            <a:ext cx="7199312" cy="474663"/>
          </a:xfrm>
          <a:custGeom>
            <a:avLst/>
            <a:gdLst>
              <a:gd name="T0" fmla="*/ 3599960 w 7199281"/>
              <a:gd name="T1" fmla="*/ 0 h 475204"/>
              <a:gd name="T2" fmla="*/ 7199904 w 7199281"/>
              <a:gd name="T3" fmla="*/ 232250 h 475204"/>
              <a:gd name="T4" fmla="*/ 3599960 w 7199281"/>
              <a:gd name="T5" fmla="*/ 464501 h 475204"/>
              <a:gd name="T6" fmla="*/ 0 w 7199281"/>
              <a:gd name="T7" fmla="*/ 232250 h 475204"/>
              <a:gd name="T8" fmla="*/ 0 60000 65536"/>
              <a:gd name="T9" fmla="*/ 0 60000 65536"/>
              <a:gd name="T10" fmla="*/ 0 60000 65536"/>
              <a:gd name="T11" fmla="*/ 0 60000 65536"/>
              <a:gd name="T12" fmla="*/ 23198 w 7199281"/>
              <a:gd name="T13" fmla="*/ 23198 h 475204"/>
              <a:gd name="T14" fmla="*/ 7176081 w 7199281"/>
              <a:gd name="T15" fmla="*/ 452006 h 475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99281" h="475204">
                <a:moveTo>
                  <a:pt x="79201" y="0"/>
                </a:moveTo>
                <a:lnTo>
                  <a:pt x="79200" y="0"/>
                </a:lnTo>
                <a:cubicBezTo>
                  <a:pt x="35459" y="0"/>
                  <a:pt x="0" y="35459"/>
                  <a:pt x="0" y="79200"/>
                </a:cubicBezTo>
                <a:lnTo>
                  <a:pt x="0" y="396003"/>
                </a:lnTo>
                <a:cubicBezTo>
                  <a:pt x="0" y="439744"/>
                  <a:pt x="35459" y="475204"/>
                  <a:pt x="79201" y="475204"/>
                </a:cubicBezTo>
                <a:lnTo>
                  <a:pt x="7120080" y="475204"/>
                </a:lnTo>
                <a:cubicBezTo>
                  <a:pt x="7163821" y="475204"/>
                  <a:pt x="7199281" y="439744"/>
                  <a:pt x="7199281" y="396003"/>
                </a:cubicBezTo>
                <a:lnTo>
                  <a:pt x="7199281" y="79201"/>
                </a:lnTo>
                <a:cubicBezTo>
                  <a:pt x="7199281" y="35459"/>
                  <a:pt x="7163821" y="0"/>
                  <a:pt x="7120080" y="0"/>
                </a:cubicBezTo>
                <a:lnTo>
                  <a:pt x="79201" y="0"/>
                </a:lnTo>
                <a:close/>
              </a:path>
            </a:pathLst>
          </a:custGeom>
          <a:solidFill>
            <a:srgbClr val="94E6B5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marL="214313" indent="-198438" algn="ctr" hangingPunct="0">
              <a:buSzPct val="10000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uk-UA" sz="2200" b="1" dirty="0">
                <a:solidFill>
                  <a:srgbClr val="000000"/>
                </a:solidFill>
                <a:latin typeface="Arial" charset="0"/>
              </a:rPr>
              <a:t>Учні загальноосвітніх навчальних закладів</a:t>
            </a:r>
          </a:p>
        </p:txBody>
      </p:sp>
      <p:sp>
        <p:nvSpPr>
          <p:cNvPr id="78854" name="AutoShape 5"/>
          <p:cNvSpPr>
            <a:spLocks noChangeArrowheads="1"/>
          </p:cNvSpPr>
          <p:nvPr/>
        </p:nvSpPr>
        <p:spPr bwMode="auto">
          <a:xfrm>
            <a:off x="1008063" y="476672"/>
            <a:ext cx="7199312" cy="846138"/>
          </a:xfrm>
          <a:custGeom>
            <a:avLst/>
            <a:gdLst>
              <a:gd name="T0" fmla="*/ 3599928 w 7199281"/>
              <a:gd name="T1" fmla="*/ 0 h 846359"/>
              <a:gd name="T2" fmla="*/ 7199844 w 7199281"/>
              <a:gd name="T3" fmla="*/ 421199 h 846359"/>
              <a:gd name="T4" fmla="*/ 3599928 w 7199281"/>
              <a:gd name="T5" fmla="*/ 842390 h 846359"/>
              <a:gd name="T6" fmla="*/ 0 w 7199281"/>
              <a:gd name="T7" fmla="*/ 421199 h 846359"/>
              <a:gd name="T8" fmla="*/ 0 60000 65536"/>
              <a:gd name="T9" fmla="*/ 0 60000 65536"/>
              <a:gd name="T10" fmla="*/ 0 60000 65536"/>
              <a:gd name="T11" fmla="*/ 0 60000 65536"/>
              <a:gd name="T12" fmla="*/ 41316 w 7199281"/>
              <a:gd name="T13" fmla="*/ 41316 h 846359"/>
              <a:gd name="T14" fmla="*/ 7157965 w 7199281"/>
              <a:gd name="T15" fmla="*/ 805043 h 8463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99281" h="846359">
                <a:moveTo>
                  <a:pt x="141060" y="0"/>
                </a:moveTo>
                <a:lnTo>
                  <a:pt x="141059" y="0"/>
                </a:lnTo>
                <a:cubicBezTo>
                  <a:pt x="63154" y="0"/>
                  <a:pt x="0" y="63154"/>
                  <a:pt x="0" y="141059"/>
                </a:cubicBezTo>
                <a:lnTo>
                  <a:pt x="0" y="705299"/>
                </a:lnTo>
                <a:cubicBezTo>
                  <a:pt x="0" y="783204"/>
                  <a:pt x="63154" y="846359"/>
                  <a:pt x="141060" y="846359"/>
                </a:cubicBezTo>
                <a:lnTo>
                  <a:pt x="7058221" y="846359"/>
                </a:lnTo>
                <a:cubicBezTo>
                  <a:pt x="7136126" y="846359"/>
                  <a:pt x="7199281" y="783204"/>
                  <a:pt x="7199281" y="705299"/>
                </a:cubicBezTo>
                <a:lnTo>
                  <a:pt x="7199281" y="141060"/>
                </a:lnTo>
                <a:cubicBezTo>
                  <a:pt x="7199281" y="63154"/>
                  <a:pt x="7136126" y="0"/>
                  <a:pt x="7058221" y="0"/>
                </a:cubicBezTo>
                <a:lnTo>
                  <a:pt x="141060" y="0"/>
                </a:lnTo>
                <a:close/>
              </a:path>
            </a:pathLst>
          </a:custGeom>
          <a:solidFill>
            <a:srgbClr val="FFC000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marL="214313" indent="-203200" algn="ctr" eaLnBrk="0" hangingPunct="0">
              <a:buSzPct val="10000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uk-UA" sz="2200" b="1" dirty="0">
                <a:solidFill>
                  <a:srgbClr val="000000"/>
                </a:solidFill>
                <a:latin typeface="Arial" charset="0"/>
              </a:rPr>
              <a:t>Учні, що навчаються у професійно-технічних навчальних закладах</a:t>
            </a:r>
          </a:p>
        </p:txBody>
      </p:sp>
      <p:pic>
        <p:nvPicPr>
          <p:cNvPr id="7885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975" y="4699000"/>
            <a:ext cx="32813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459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1"/>
          <p:cNvSpPr>
            <a:spLocks noChangeArrowheads="1"/>
          </p:cNvSpPr>
          <p:nvPr/>
        </p:nvSpPr>
        <p:spPr bwMode="auto">
          <a:xfrm>
            <a:off x="720725" y="810602"/>
            <a:ext cx="7775575" cy="853710"/>
          </a:xfrm>
          <a:custGeom>
            <a:avLst/>
            <a:gdLst>
              <a:gd name="T0" fmla="*/ 3890304 w 7775280"/>
              <a:gd name="T1" fmla="*/ 0 h 846359"/>
              <a:gd name="T2" fmla="*/ 7780575 w 7775280"/>
              <a:gd name="T3" fmla="*/ 421182 h 846359"/>
              <a:gd name="T4" fmla="*/ 3890304 w 7775280"/>
              <a:gd name="T5" fmla="*/ 842372 h 846359"/>
              <a:gd name="T6" fmla="*/ 0 w 7775280"/>
              <a:gd name="T7" fmla="*/ 421182 h 846359"/>
              <a:gd name="T8" fmla="*/ 0 60000 65536"/>
              <a:gd name="T9" fmla="*/ 0 60000 65536"/>
              <a:gd name="T10" fmla="*/ 0 60000 65536"/>
              <a:gd name="T11" fmla="*/ 0 60000 65536"/>
              <a:gd name="T12" fmla="*/ 41316 w 7775280"/>
              <a:gd name="T13" fmla="*/ 41316 h 846359"/>
              <a:gd name="T14" fmla="*/ 7733964 w 7775280"/>
              <a:gd name="T15" fmla="*/ 805043 h 8463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75280" h="846359">
                <a:moveTo>
                  <a:pt x="141060" y="0"/>
                </a:moveTo>
                <a:lnTo>
                  <a:pt x="141059" y="0"/>
                </a:lnTo>
                <a:cubicBezTo>
                  <a:pt x="63154" y="0"/>
                  <a:pt x="0" y="63154"/>
                  <a:pt x="0" y="141059"/>
                </a:cubicBezTo>
                <a:lnTo>
                  <a:pt x="0" y="705299"/>
                </a:lnTo>
                <a:cubicBezTo>
                  <a:pt x="0" y="783204"/>
                  <a:pt x="63154" y="846359"/>
                  <a:pt x="141060" y="846359"/>
                </a:cubicBezTo>
                <a:lnTo>
                  <a:pt x="7634220" y="846359"/>
                </a:lnTo>
                <a:cubicBezTo>
                  <a:pt x="7712125" y="846359"/>
                  <a:pt x="7775280" y="783204"/>
                  <a:pt x="7775280" y="705299"/>
                </a:cubicBezTo>
                <a:lnTo>
                  <a:pt x="7775280" y="141060"/>
                </a:lnTo>
                <a:cubicBezTo>
                  <a:pt x="7775280" y="63154"/>
                  <a:pt x="7712125" y="0"/>
                  <a:pt x="7634220" y="0"/>
                </a:cubicBezTo>
                <a:lnTo>
                  <a:pt x="141060" y="0"/>
                </a:lnTo>
                <a:close/>
              </a:path>
            </a:pathLst>
          </a:custGeom>
          <a:solidFill>
            <a:srgbClr val="99FF66"/>
          </a:solidFill>
          <a:ln w="381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marL="214313" indent="-203200" algn="ctr" eaLnBrk="0" hangingPunct="0">
              <a:buSzPct val="10000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uk-UA" sz="2200" b="1" dirty="0">
                <a:solidFill>
                  <a:srgbClr val="000000"/>
                </a:solidFill>
                <a:latin typeface="Arial" charset="0"/>
              </a:rPr>
              <a:t>Позашкільна </a:t>
            </a:r>
            <a:r>
              <a:rPr lang="uk-UA" sz="2200" b="1" dirty="0" smtClean="0">
                <a:solidFill>
                  <a:srgbClr val="000000"/>
                </a:solidFill>
                <a:latin typeface="Arial" charset="0"/>
              </a:rPr>
              <a:t>освітня </a:t>
            </a:r>
            <a:r>
              <a:rPr lang="uk-UA" sz="2200" b="1" dirty="0">
                <a:solidFill>
                  <a:srgbClr val="000000"/>
                </a:solidFill>
                <a:latin typeface="Arial" charset="0"/>
              </a:rPr>
              <a:t>робота з питань формування культури безпеки життєдіяльності</a:t>
            </a:r>
          </a:p>
        </p:txBody>
      </p:sp>
      <p:sp>
        <p:nvSpPr>
          <p:cNvPr id="80899" name="AutoShape 2"/>
          <p:cNvSpPr>
            <a:spLocks noChangeArrowheads="1"/>
          </p:cNvSpPr>
          <p:nvPr/>
        </p:nvSpPr>
        <p:spPr bwMode="auto">
          <a:xfrm>
            <a:off x="3708400" y="2060848"/>
            <a:ext cx="4787900" cy="231050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/>
          <a:p>
            <a:pPr marL="214313" indent="-203200" algn="ctr" eaLnBrk="0">
              <a:buSzPct val="10000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uk-UA" dirty="0">
                <a:solidFill>
                  <a:srgbClr val="000000"/>
                </a:solidFill>
                <a:latin typeface="Arial" charset="0"/>
              </a:rPr>
              <a:t>Проводиться серед дітей та молоді </a:t>
            </a:r>
            <a:r>
              <a:rPr lang="uk-UA" dirty="0" smtClean="0">
                <a:solidFill>
                  <a:srgbClr val="000000"/>
                </a:solidFill>
                <a:latin typeface="Arial" charset="0"/>
              </a:rPr>
              <a:t>формуванням </a:t>
            </a:r>
            <a:r>
              <a:rPr lang="uk-UA" dirty="0">
                <a:solidFill>
                  <a:srgbClr val="000000"/>
                </a:solidFill>
                <a:latin typeface="Arial" charset="0"/>
              </a:rPr>
              <a:t>здорового способу життя, оволодіння ними навичками самозахисту і рятування </a:t>
            </a:r>
            <a:r>
              <a:rPr lang="uk-UA" dirty="0" smtClean="0">
                <a:solidFill>
                  <a:srgbClr val="000000"/>
                </a:solidFill>
                <a:latin typeface="Arial" charset="0"/>
              </a:rPr>
              <a:t>у </a:t>
            </a:r>
            <a:r>
              <a:rPr lang="uk-UA" dirty="0">
                <a:solidFill>
                  <a:srgbClr val="000000"/>
                </a:solidFill>
                <a:latin typeface="Arial" charset="0"/>
              </a:rPr>
              <a:t>позашкільних закладах, а також </a:t>
            </a:r>
            <a:r>
              <a:rPr lang="uk-UA" dirty="0">
                <a:solidFill>
                  <a:srgbClr val="3333FF"/>
                </a:solidFill>
                <a:latin typeface="Arial" charset="0"/>
              </a:rPr>
              <a:t>шляхом організації шкільних, районних (міських), обласних та всеукраїнських </a:t>
            </a:r>
            <a:r>
              <a:rPr lang="uk-UA" u="sng" dirty="0">
                <a:solidFill>
                  <a:srgbClr val="3333FF"/>
                </a:solidFill>
                <a:latin typeface="Arial" charset="0"/>
              </a:rPr>
              <a:t>змагань з безпеки життєдіяльності</a:t>
            </a:r>
            <a:r>
              <a:rPr lang="uk-UA" dirty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987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090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292600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090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24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3445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77"/>
          <a:stretch>
            <a:fillRect/>
          </a:stretch>
        </p:blipFill>
        <p:spPr bwMode="auto">
          <a:xfrm>
            <a:off x="1026322" y="3933056"/>
            <a:ext cx="4337766" cy="27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5759" y="260350"/>
            <a:ext cx="2661841" cy="324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4756" name="AutoShape 3"/>
          <p:cNvSpPr>
            <a:spLocks noChangeArrowheads="1"/>
          </p:cNvSpPr>
          <p:nvPr/>
        </p:nvSpPr>
        <p:spPr bwMode="auto">
          <a:xfrm>
            <a:off x="468039" y="404664"/>
            <a:ext cx="5472113" cy="3816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400" rIns="90000" bIns="45000" anchorCtr="1"/>
          <a:lstStyle/>
          <a:p>
            <a:pPr algn="ctr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2000" dirty="0">
                <a:solidFill>
                  <a:srgbClr val="262699"/>
                </a:solidFill>
                <a:latin typeface="Arial" charset="0"/>
              </a:rPr>
              <a:t>Для отримання </a:t>
            </a:r>
            <a:r>
              <a:rPr lang="uk-UA" sz="2000" dirty="0" smtClean="0">
                <a:solidFill>
                  <a:srgbClr val="262699"/>
                </a:solidFill>
                <a:latin typeface="Arial" charset="0"/>
              </a:rPr>
              <a:t>учасниками освітнього процесу закладу освіти відомостей </a:t>
            </a:r>
            <a:r>
              <a:rPr lang="uk-UA" sz="2000" dirty="0">
                <a:solidFill>
                  <a:srgbClr val="262699"/>
                </a:solidFill>
                <a:latin typeface="Arial" charset="0"/>
              </a:rPr>
              <a:t>про конкретні дії у НС </a:t>
            </a:r>
            <a:r>
              <a:rPr lang="uk-UA" sz="2000" dirty="0" smtClean="0">
                <a:solidFill>
                  <a:srgbClr val="262699"/>
                </a:solidFill>
                <a:latin typeface="Arial" charset="0"/>
              </a:rPr>
              <a:t>обладнується </a:t>
            </a:r>
            <a:r>
              <a:rPr lang="uk-UA" sz="2000" b="1" dirty="0">
                <a:solidFill>
                  <a:srgbClr val="C00000"/>
                </a:solidFill>
                <a:latin typeface="Arial" charset="0"/>
              </a:rPr>
              <a:t>інформаційно-довідковий куточок з питань цивільного захисту</a:t>
            </a:r>
            <a:r>
              <a:rPr lang="uk-UA" sz="2000" dirty="0">
                <a:solidFill>
                  <a:srgbClr val="262699"/>
                </a:solidFill>
                <a:latin typeface="Arial" charset="0"/>
              </a:rPr>
              <a:t> - це частина приміщення загального користування, у якій тематично оформляються стенди, розміщуються схеми, навчальні посібники і зразки, що передбачені програмами підготовки працівників до дій у НС.</a:t>
            </a:r>
          </a:p>
          <a:p>
            <a:pPr algn="r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2000" dirty="0">
                <a:solidFill>
                  <a:srgbClr val="000000"/>
                </a:solidFill>
                <a:latin typeface="Arial" charset="0"/>
              </a:rPr>
              <a:t>(ПКМУ від 26.06.2013 р. №444)</a:t>
            </a:r>
          </a:p>
          <a:p>
            <a:pPr algn="ctr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5759" y="3644900"/>
            <a:ext cx="2661841" cy="311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4248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44624"/>
            <a:ext cx="9144000" cy="392482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chemeClr val="bg1"/>
                  </a:solidFill>
                  <a:latin typeface="+mj-lt"/>
                </a:rPr>
                <a:t>Примірний перелік документів з ЦЗ в закладі освіти</a:t>
              </a:r>
              <a:endParaRPr lang="uk-UA" sz="24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3914570"/>
              </p:ext>
            </p:extLst>
          </p:nvPr>
        </p:nvGraphicFramePr>
        <p:xfrm>
          <a:off x="179512" y="897344"/>
          <a:ext cx="8784978" cy="526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208580"/>
                <a:gridCol w="292832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з/п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Найменування документа</a:t>
                      </a:r>
                      <a:endParaRPr lang="ru-RU" sz="12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Нормативно-правовий документ, що регламентує розробку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Документи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щодо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практичної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підготовки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учасників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освітнього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процесу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персоналу закладу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освіти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надзвичайних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ситуаціях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Наказ «Про організацію та проведення Дня цивільного захисту і об’єктового тренування</a:t>
                      </a:r>
                      <a:r>
                        <a:rPr lang="uk-UA" sz="12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» </a:t>
                      </a:r>
                      <a:endParaRPr lang="ru-RU" sz="12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п.21, 22 ПКМУ від </a:t>
                      </a:r>
                      <a:r>
                        <a:rPr lang="uk-UA" sz="120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26.06.2013  №444</a:t>
                      </a:r>
                      <a:endParaRPr lang="ru-RU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п.13 наказу МОНУ </a:t>
                      </a:r>
                      <a:r>
                        <a:rPr lang="ru-RU" sz="1200" i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від</a:t>
                      </a:r>
                      <a:r>
                        <a:rPr lang="ru-RU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21.11.2016  №1400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лист МОНУ </a:t>
                      </a:r>
                      <a:r>
                        <a:rPr lang="ru-RU" sz="1200" i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від</a:t>
                      </a:r>
                      <a:r>
                        <a:rPr lang="ru-RU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22.06.2011 № 1.4/18-2005 (ДЦЗ)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 smtClean="0"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Календарний план підготовки Дня цивільного захисту та об’єктового  тренування або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uk-UA" sz="1200" b="1" i="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 проведення Дня цивільного захисту та об’єктового тренування</a:t>
                      </a:r>
                      <a:endParaRPr lang="ru-RU" sz="1200" b="1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Звіт</a:t>
                      </a:r>
                      <a:r>
                        <a:rPr lang="uk-UA" sz="1200" b="1" i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про підсумки проведення </a:t>
                      </a:r>
                      <a:r>
                        <a:rPr lang="uk-UA" sz="12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Дня цивільного захисту та об’єктового  тренування </a:t>
                      </a:r>
                      <a:endParaRPr lang="ru-RU" sz="1200" b="1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latin typeface="+mn-lt"/>
                          <a:ea typeface="Calibri"/>
                          <a:cs typeface="Times New Roman"/>
                        </a:rPr>
                        <a:t>5.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Наказ «Про підсумки проведення Дня </a:t>
                      </a:r>
                      <a:r>
                        <a:rPr lang="uk-UA" sz="12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цивільного захисту та </a:t>
                      </a:r>
                      <a:r>
                        <a:rPr lang="uk-UA" sz="12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об’єктового  </a:t>
                      </a:r>
                      <a:r>
                        <a:rPr lang="uk-UA" sz="12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тренування»</a:t>
                      </a:r>
                      <a:endParaRPr lang="ru-RU" sz="12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V.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щодо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формування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безпеки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життєдіяльності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учасників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освітнього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процесу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закладу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освіти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uk-UA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Наказ «Про організацію та проведення </a:t>
                      </a:r>
                      <a:r>
                        <a:rPr lang="uk-UA" sz="12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Тижня знань з основ безпеки життєдіяльності» (квітень-травень, жовтень-листопад)</a:t>
                      </a:r>
                      <a:endParaRPr lang="ru-RU" sz="12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п.19 ПКМУ від </a:t>
                      </a:r>
                      <a:r>
                        <a:rPr lang="uk-UA" sz="1200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26.06.2013  №444</a:t>
                      </a:r>
                      <a:endParaRPr lang="ru-RU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наказ МОНУ </a:t>
                      </a:r>
                      <a:r>
                        <a:rPr lang="ru-RU" sz="1200" i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від</a:t>
                      </a:r>
                      <a:r>
                        <a:rPr lang="ru-RU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21.11.2016  №1400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спільний</a:t>
                      </a:r>
                      <a:r>
                        <a:rPr lang="ru-RU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наказ МОН і ДСНС </a:t>
                      </a:r>
                      <a:r>
                        <a:rPr lang="ru-RU" sz="1200" i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від</a:t>
                      </a:r>
                      <a:r>
                        <a:rPr lang="ru-RU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16.04.2014 № 462/204 (ТЗОБЖД)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розпорядчий</a:t>
                      </a:r>
                      <a:r>
                        <a:rPr lang="ru-RU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акт </a:t>
                      </a:r>
                      <a:r>
                        <a:rPr lang="ru-RU" sz="1200" i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територіального</a:t>
                      </a:r>
                      <a:r>
                        <a:rPr lang="ru-RU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відділу</a:t>
                      </a:r>
                      <a:r>
                        <a:rPr lang="ru-RU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освіти</a:t>
                      </a:r>
                      <a:r>
                        <a:rPr lang="ru-RU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ДОН ОМР «Про </a:t>
                      </a:r>
                      <a:r>
                        <a:rPr lang="ru-RU" sz="1200" i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організацію</a:t>
                      </a:r>
                      <a:r>
                        <a:rPr lang="ru-RU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200" i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проведення</a:t>
                      </a:r>
                      <a:r>
                        <a:rPr lang="ru-RU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Тижня</a:t>
                      </a:r>
                      <a:r>
                        <a:rPr lang="ru-RU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знань</a:t>
                      </a:r>
                      <a:r>
                        <a:rPr lang="ru-RU" sz="1200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з основ БЖД»»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 smtClean="0"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Календарний план </a:t>
                      </a:r>
                      <a:r>
                        <a:rPr lang="uk-UA" sz="12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uk-UA" sz="1200" b="1" i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</a:t>
                      </a:r>
                      <a:r>
                        <a:rPr lang="uk-UA" sz="12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основних заходів) підготовки до проведення Тижня знань з основ безпеки життєдіяльності</a:t>
                      </a:r>
                      <a:endParaRPr lang="ru-RU" sz="12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uk-UA" sz="1200" b="1" i="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 </a:t>
                      </a:r>
                      <a:r>
                        <a:rPr lang="uk-UA" sz="12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проведення Тижня знань з основ безпеки життєдіяльності</a:t>
                      </a:r>
                      <a:endParaRPr lang="ru-RU" sz="12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uk-UA" sz="1200" b="1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Звіт</a:t>
                      </a:r>
                      <a:r>
                        <a:rPr lang="uk-UA" sz="1200" b="1" i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про підсумки проведення </a:t>
                      </a:r>
                      <a:r>
                        <a:rPr lang="uk-UA" sz="12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Тижня знань з основ безпеки життєдіяльності</a:t>
                      </a:r>
                      <a:endParaRPr lang="ru-RU" sz="1200" b="1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+mn-lt"/>
                          <a:ea typeface="Calibri"/>
                          <a:cs typeface="Times New Roman"/>
                        </a:rPr>
                        <a:t>5.</a:t>
                      </a:r>
                      <a:endParaRPr lang="ru-RU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Наказ «Про підсумки проведення Тижня знань з основ безпеки життєдіяльності»</a:t>
                      </a:r>
                      <a:endParaRPr lang="ru-RU" sz="1200" b="1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7346076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16632"/>
            <a:ext cx="9144000" cy="392482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dirty="0" smtClean="0">
                  <a:solidFill>
                    <a:schemeClr val="bg1"/>
                  </a:solidFill>
                  <a:latin typeface="+mj-lt"/>
                </a:rPr>
                <a:t>Мета та завдання ЦЗ в закладі освіти</a:t>
              </a:r>
              <a:endParaRPr lang="uk-UA" sz="24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Скругленный прямоугольник 8"/>
          <p:cNvSpPr/>
          <p:nvPr/>
        </p:nvSpPr>
        <p:spPr bwMode="auto">
          <a:xfrm>
            <a:off x="249052" y="1196752"/>
            <a:ext cx="8715436" cy="489654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457200" algn="just"/>
            <a:r>
              <a:rPr lang="uk-UA" sz="3200" b="1" dirty="0" smtClean="0"/>
              <a:t>Практичне закріплення </a:t>
            </a:r>
            <a:r>
              <a:rPr lang="uk-UA" sz="3200" dirty="0" smtClean="0"/>
              <a:t>вивченого теоретичного матеріалу з питань ЦЗ та БЖД здійснюється шляхом щорічного (квітень-травень) проведення </a:t>
            </a:r>
            <a:r>
              <a:rPr lang="uk-UA" sz="3200" b="1" dirty="0" smtClean="0"/>
              <a:t>Дня цивільного захисту </a:t>
            </a:r>
            <a:r>
              <a:rPr lang="uk-UA" sz="3200" dirty="0" smtClean="0"/>
              <a:t>(в ЗЗСО та ППТО), а також </a:t>
            </a:r>
            <a:r>
              <a:rPr lang="uk-UA" sz="3200" b="1" dirty="0" smtClean="0"/>
              <a:t>Тижня знань з основ безпеки життєдіяльності</a:t>
            </a:r>
            <a:r>
              <a:rPr lang="uk-UA" sz="3200" dirty="0" smtClean="0"/>
              <a:t> </a:t>
            </a:r>
            <a:r>
              <a:rPr lang="uk-UA" sz="3200" i="1" dirty="0" smtClean="0"/>
              <a:t>(весняно-літній, осінньо-зимовий період</a:t>
            </a:r>
            <a:r>
              <a:rPr lang="uk-UA" sz="3200" i="1" dirty="0" smtClean="0"/>
              <a:t>), можливо </a:t>
            </a:r>
            <a:r>
              <a:rPr lang="uk-UA" sz="3200" i="1" dirty="0" smtClean="0"/>
              <a:t>у воєнний стан провести їх в</a:t>
            </a:r>
            <a:r>
              <a:rPr lang="en-US" sz="3200" i="1" dirty="0" smtClean="0"/>
              <a:t> OF – Lain</a:t>
            </a:r>
            <a:r>
              <a:rPr lang="uk-UA" sz="3200" i="1" dirty="0" smtClean="0"/>
              <a:t>, або О</a:t>
            </a:r>
            <a:r>
              <a:rPr lang="en-US" sz="3200" i="1" dirty="0" smtClean="0"/>
              <a:t>N-Lain</a:t>
            </a:r>
            <a:r>
              <a:rPr lang="uk-UA" sz="3200" i="1" dirty="0" smtClean="0"/>
              <a:t> </a:t>
            </a:r>
            <a:r>
              <a:rPr lang="uk-UA" sz="3200" i="1" dirty="0" smtClean="0"/>
              <a:t>форматі. </a:t>
            </a:r>
            <a:endParaRPr lang="ru-RU" sz="3200" dirty="0" smtClean="0"/>
          </a:p>
          <a:p>
            <a:pPr indent="457200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15425645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16632"/>
            <a:ext cx="9144000" cy="392482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dirty="0" smtClean="0">
                  <a:solidFill>
                    <a:schemeClr val="bg1"/>
                  </a:solidFill>
                  <a:latin typeface="+mj-lt"/>
                </a:rPr>
                <a:t>Мета та завдання ЦЗ в закладі освіти</a:t>
              </a:r>
              <a:endParaRPr lang="uk-UA" sz="24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Скругленный прямоугольник 8"/>
          <p:cNvSpPr/>
          <p:nvPr/>
        </p:nvSpPr>
        <p:spPr bwMode="auto">
          <a:xfrm>
            <a:off x="249052" y="836712"/>
            <a:ext cx="8715436" cy="56166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457200" algn="just"/>
            <a:r>
              <a:rPr lang="uk-UA" sz="2400" b="1" dirty="0" smtClean="0"/>
              <a:t>Метою цивільного захисту закладу освіти є </a:t>
            </a:r>
            <a:r>
              <a:rPr lang="uk-UA" sz="2400" dirty="0" smtClean="0"/>
              <a:t>забезпечення сталого функціонування та підготовка учасників освітнього процесу до дій у надзвичайних ситуаціях техногенного і природного характеру, в умовах можливих терористичних актів, в умовах збройної агресії Російської </a:t>
            </a:r>
            <a:r>
              <a:rPr lang="uk-UA" sz="2400" dirty="0" smtClean="0"/>
              <a:t>Федерації.</a:t>
            </a:r>
            <a:endParaRPr lang="uk-UA" sz="2400" dirty="0" smtClean="0"/>
          </a:p>
          <a:p>
            <a:pPr indent="457200" algn="just"/>
            <a:endParaRPr lang="uk-UA" sz="2400" dirty="0" smtClean="0"/>
          </a:p>
          <a:p>
            <a:pPr indent="457200" algn="just"/>
            <a:r>
              <a:rPr lang="uk-UA" sz="2400" b="1" dirty="0" smtClean="0"/>
              <a:t>Завдання проведення заходів цивільного захисту:</a:t>
            </a:r>
          </a:p>
          <a:p>
            <a:pPr indent="457200" algn="just">
              <a:buFontTx/>
              <a:buChar char="-"/>
            </a:pPr>
            <a:r>
              <a:rPr lang="uk-UA" sz="2400" dirty="0" smtClean="0"/>
              <a:t>отримання необхідних знань та вмінь;</a:t>
            </a:r>
          </a:p>
          <a:p>
            <a:pPr indent="457200" algn="just">
              <a:buFontTx/>
              <a:buChar char="-"/>
            </a:pPr>
            <a:r>
              <a:rPr lang="uk-UA" sz="2400" dirty="0" smtClean="0"/>
              <a:t>розуміння важливості збереження власного життя і здоров’я; </a:t>
            </a:r>
          </a:p>
          <a:p>
            <a:pPr indent="457200" algn="just">
              <a:buFontTx/>
              <a:buChar char="-"/>
            </a:pPr>
            <a:r>
              <a:rPr lang="uk-UA" sz="2400" dirty="0" smtClean="0"/>
              <a:t>формування культури безпечної поведінки із засвоєнням алгоритмів дій в умовах надзвичайних ситуацій. </a:t>
            </a:r>
            <a:endParaRPr lang="ru-RU" sz="2400" dirty="0" smtClean="0"/>
          </a:p>
          <a:p>
            <a:pPr indent="457200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15425645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44624"/>
            <a:ext cx="9144000" cy="392482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chemeClr val="bg1"/>
                  </a:solidFill>
                  <a:latin typeface="+mj-lt"/>
                </a:rPr>
                <a:t>Примірний перелік документів з ЦЗ в закладі освіти</a:t>
              </a:r>
              <a:endParaRPr lang="uk-UA" sz="24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9043118"/>
              </p:ext>
            </p:extLst>
          </p:nvPr>
        </p:nvGraphicFramePr>
        <p:xfrm>
          <a:off x="179512" y="602952"/>
          <a:ext cx="8784978" cy="599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208580"/>
                <a:gridCol w="2928326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з/п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Найменування документа</a:t>
                      </a:r>
                      <a:endParaRPr lang="ru-RU" sz="12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Нормативно-правовий документ, що регламентує розробку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І. Документи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питань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язку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оповіщення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Наказ «Про обслуговування та перевірку об’єктової системи оповіщення про загрозу або виникнення надзвичайної ситуації</a:t>
                      </a: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п.45 </a:t>
                      </a:r>
                      <a:r>
                        <a:rPr lang="uk-UA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ПКМУ від </a:t>
                      </a: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27. 09.2017 №733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 smtClean="0"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Схема оповіщення керівництва, працівників про загрозу виникнення або виникнення надзвичайної ситуації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ст</a:t>
                      </a:r>
                      <a:r>
                        <a:rPr lang="uk-UA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30 </a:t>
                      </a: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Кодекс ЦЗ </a:t>
                      </a:r>
                      <a:r>
                        <a:rPr lang="uk-UA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України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п.27 </a:t>
                      </a:r>
                      <a:r>
                        <a:rPr lang="uk-UA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ПКМУ від </a:t>
                      </a: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27. 09.2017 № 773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п.18 п.38 </a:t>
                      </a:r>
                      <a:r>
                        <a:rPr lang="uk-UA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ПКМУ від </a:t>
                      </a: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30.10.2013  № 841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п.17 наказу </a:t>
                      </a:r>
                      <a:r>
                        <a:rPr lang="uk-UA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МОНУ від </a:t>
                      </a: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21.11.2016 №1400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питань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евакуації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uk-UA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Наказ «Про </a:t>
                      </a: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утворення комісії з питань евакуації або призначення </a:t>
                      </a: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відповідальної </a:t>
                      </a: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особи з питань евакуації (</a:t>
                      </a:r>
                      <a:r>
                        <a:rPr lang="uk-UA" sz="1200" b="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з</a:t>
                      </a:r>
                      <a:r>
                        <a:rPr lang="ru-RU" sz="1200" b="0" i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акладах</a:t>
                      </a:r>
                      <a:r>
                        <a:rPr lang="ru-RU" sz="1200" b="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i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освіти</a:t>
                      </a:r>
                      <a:r>
                        <a:rPr lang="ru-RU" sz="1200" b="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з </a:t>
                      </a:r>
                      <a:r>
                        <a:rPr lang="ru-RU" sz="1200" b="0" i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чисельністю</a:t>
                      </a:r>
                      <a:r>
                        <a:rPr lang="ru-RU" sz="1200" b="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i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працюючого</a:t>
                      </a:r>
                      <a:r>
                        <a:rPr lang="ru-RU" sz="1200" b="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персоналу </a:t>
                      </a:r>
                      <a:r>
                        <a:rPr lang="ru-RU" sz="1200" b="0" i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менш</a:t>
                      </a:r>
                      <a:r>
                        <a:rPr lang="ru-RU" sz="1200" b="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50 </a:t>
                      </a:r>
                      <a:r>
                        <a:rPr lang="ru-RU" sz="1200" b="0" i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осіб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п.17, 22 ПКМУ від </a:t>
                      </a: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30.10.2013  № 841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п.3 наказу </a:t>
                      </a:r>
                      <a:r>
                        <a:rPr lang="uk-UA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МВСУ </a:t>
                      </a: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від 10.07.2017  № 579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 smtClean="0"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 </a:t>
                      </a: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та карта (схема) евакуації </a:t>
                      </a: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учасників освітнього процесу та матеріальних </a:t>
                      </a:r>
                      <a:r>
                        <a:rPr lang="uk-UA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цінностей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п.36 </a:t>
                      </a:r>
                      <a:r>
                        <a:rPr lang="uk-UA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ПКМУ від </a:t>
                      </a: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30.10.2013  № 841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п.5 наказу </a:t>
                      </a:r>
                      <a:r>
                        <a:rPr lang="uk-UA" sz="12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МВСУ  </a:t>
                      </a:r>
                      <a:r>
                        <a:rPr lang="uk-UA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від 10.07.2017  № 579</a:t>
                      </a: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latin typeface="+mn-lt"/>
                          <a:ea typeface="Calibri"/>
                          <a:cs typeface="Times New Roman"/>
                        </a:rPr>
                        <a:t>VІІІ. </a:t>
                      </a:r>
                      <a:r>
                        <a:rPr lang="ru-RU" sz="1800" b="1" i="0" dirty="0" err="1" smtClean="0">
                          <a:latin typeface="+mn-lt"/>
                          <a:ea typeface="Calibri"/>
                          <a:cs typeface="Times New Roman"/>
                        </a:rPr>
                        <a:t>Облік</a:t>
                      </a:r>
                      <a:r>
                        <a:rPr lang="ru-RU" sz="1800" b="1" i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0" dirty="0" err="1" smtClean="0">
                          <a:latin typeface="+mn-lt"/>
                          <a:ea typeface="Calibri"/>
                          <a:cs typeface="Times New Roman"/>
                        </a:rPr>
                        <a:t>надзвичайних</a:t>
                      </a:r>
                      <a:r>
                        <a:rPr lang="ru-RU" sz="1800" b="1" i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0" dirty="0" err="1" smtClean="0">
                          <a:latin typeface="+mn-lt"/>
                          <a:ea typeface="Calibri"/>
                          <a:cs typeface="Times New Roman"/>
                        </a:rPr>
                        <a:t>ситуацій</a:t>
                      </a:r>
                      <a:r>
                        <a:rPr lang="ru-RU" sz="1800" b="1" i="0" dirty="0" smtClean="0">
                          <a:latin typeface="+mn-lt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800" b="1" i="0" dirty="0" err="1" smtClean="0">
                          <a:latin typeface="+mn-lt"/>
                          <a:ea typeface="Calibri"/>
                          <a:cs typeface="Times New Roman"/>
                        </a:rPr>
                        <a:t>повідомлення</a:t>
                      </a:r>
                      <a:r>
                        <a:rPr lang="ru-RU" sz="1800" b="1" i="0" dirty="0" smtClean="0">
                          <a:latin typeface="+mn-lt"/>
                          <a:ea typeface="Calibri"/>
                          <a:cs typeface="Times New Roman"/>
                        </a:rPr>
                        <a:t> про </a:t>
                      </a:r>
                      <a:r>
                        <a:rPr lang="ru-RU" sz="1800" b="1" i="0" dirty="0" err="1" smtClean="0">
                          <a:latin typeface="+mn-lt"/>
                          <a:ea typeface="Calibri"/>
                          <a:cs typeface="Times New Roman"/>
                        </a:rPr>
                        <a:t>їх</a:t>
                      </a:r>
                      <a:r>
                        <a:rPr lang="ru-RU" sz="1800" b="1" i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0" dirty="0" err="1" smtClean="0">
                          <a:latin typeface="+mn-lt"/>
                          <a:ea typeface="Calibri"/>
                          <a:cs typeface="Times New Roman"/>
                        </a:rPr>
                        <a:t>виникнення</a:t>
                      </a:r>
                      <a:endParaRPr lang="ru-RU" sz="1800" b="1" i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 smtClean="0"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Журнал обліку надзвичайних ситуацій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ч.1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ч.2 п.7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ПКМУ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 9.10.2013 № 738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наказ МОНУ </a:t>
                      </a: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від 21.11.2016  № 1400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 smtClean="0"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Бланки </a:t>
                      </a:r>
                      <a:r>
                        <a:rPr lang="ru-RU" sz="12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повідомлення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про </a:t>
                      </a:r>
                      <a:r>
                        <a:rPr lang="ru-RU" sz="12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виникнення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надзвичайної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ситуації</a:t>
                      </a:r>
                      <a:r>
                        <a:rPr lang="uk-UA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latin typeface="+mn-lt"/>
                          <a:ea typeface="Calibri"/>
                          <a:cs typeface="Times New Roman"/>
                        </a:rPr>
                        <a:t>ІХ. </a:t>
                      </a:r>
                      <a:r>
                        <a:rPr lang="ru-RU" sz="1800" b="1" i="0" dirty="0" err="1" smtClean="0">
                          <a:latin typeface="+mn-lt"/>
                          <a:ea typeface="Calibri"/>
                          <a:cs typeface="Times New Roman"/>
                        </a:rPr>
                        <a:t>Подання</a:t>
                      </a:r>
                      <a:r>
                        <a:rPr lang="ru-RU" sz="1800" b="1" i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0" dirty="0" err="1" smtClean="0">
                          <a:latin typeface="+mn-lt"/>
                          <a:ea typeface="Calibri"/>
                          <a:cs typeface="Times New Roman"/>
                        </a:rPr>
                        <a:t>донесень</a:t>
                      </a:r>
                      <a:r>
                        <a:rPr lang="ru-RU" sz="1800" b="1" i="0" dirty="0" smtClean="0">
                          <a:latin typeface="+mn-lt"/>
                          <a:ea typeface="Calibri"/>
                          <a:cs typeface="Times New Roman"/>
                        </a:rPr>
                        <a:t> з </a:t>
                      </a:r>
                      <a:r>
                        <a:rPr lang="ru-RU" sz="1800" b="1" i="0" dirty="0" err="1" smtClean="0">
                          <a:latin typeface="+mn-lt"/>
                          <a:ea typeface="Calibri"/>
                          <a:cs typeface="Times New Roman"/>
                        </a:rPr>
                        <a:t>питань</a:t>
                      </a:r>
                      <a:r>
                        <a:rPr lang="ru-RU" sz="1800" b="1" i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0" dirty="0" err="1" smtClean="0">
                          <a:latin typeface="+mn-lt"/>
                          <a:ea typeface="Calibri"/>
                          <a:cs typeface="Times New Roman"/>
                        </a:rPr>
                        <a:t>цивільного</a:t>
                      </a:r>
                      <a:r>
                        <a:rPr lang="ru-RU" sz="1800" b="1" i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i="0" dirty="0" err="1" smtClean="0">
                          <a:latin typeface="+mn-lt"/>
                          <a:ea typeface="Calibri"/>
                          <a:cs typeface="Times New Roman"/>
                        </a:rPr>
                        <a:t>захисту</a:t>
                      </a:r>
                      <a:r>
                        <a:rPr lang="ru-RU" sz="1800" b="1" i="0" dirty="0" smtClean="0">
                          <a:latin typeface="+mn-lt"/>
                          <a:ea typeface="Calibri"/>
                          <a:cs typeface="Times New Roman"/>
                        </a:rPr>
                        <a:t> та </a:t>
                      </a:r>
                      <a:r>
                        <a:rPr lang="ru-RU" sz="1800" b="1" i="0" dirty="0" err="1" smtClean="0">
                          <a:latin typeface="+mn-lt"/>
                          <a:ea typeface="Calibri"/>
                          <a:cs typeface="Times New Roman"/>
                        </a:rPr>
                        <a:t>звітність</a:t>
                      </a:r>
                      <a:endParaRPr lang="ru-RU" sz="18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 smtClean="0"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Табель термінових та строкових донесень з питань цивільного захисту та безпеки життєдіяльності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наказ МОНУ від 11.08.2020  № 1037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 smtClean="0"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Робоча папка відповідальної особи з питань цивільного захисту (для планових і позапланових перевірок з питань цивільного захисту)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ст.64-66 Кодекс ЦЗ </a:t>
                      </a: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України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i="0" dirty="0" smtClean="0"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endParaRPr lang="ru-RU" sz="1200" b="1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Папка нормативно-правових актів, які регламентують питання евакуації, планування та проведення заходів з питань цивільного захисту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5648484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840426543"/>
              </p:ext>
            </p:extLst>
          </p:nvPr>
        </p:nvGraphicFramePr>
        <p:xfrm>
          <a:off x="142844" y="928670"/>
          <a:ext cx="885828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Группа 7"/>
          <p:cNvGrpSpPr/>
          <p:nvPr/>
        </p:nvGrpSpPr>
        <p:grpSpPr>
          <a:xfrm>
            <a:off x="0" y="156198"/>
            <a:ext cx="9144000" cy="486720"/>
            <a:chOff x="0" y="13346"/>
            <a:chExt cx="8215370" cy="486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3760" y="37106"/>
              <a:ext cx="8167850" cy="4392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dirty="0" smtClean="0"/>
                <a:t>Документація формувань ЦЗ закладу освіти (у разі створення)</a:t>
              </a:r>
              <a:endParaRPr lang="uk-UA" sz="22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45531487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3"/>
          <p:cNvGrpSpPr/>
          <p:nvPr/>
        </p:nvGrpSpPr>
        <p:grpSpPr>
          <a:xfrm>
            <a:off x="0" y="156198"/>
            <a:ext cx="9144000" cy="486720"/>
            <a:chOff x="0" y="13346"/>
            <a:chExt cx="8215370" cy="486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3760" y="37106"/>
              <a:ext cx="8167850" cy="4392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400" b="1" dirty="0" smtClean="0"/>
                <a:t>НПА для </a:t>
              </a:r>
              <a:r>
                <a:rPr lang="ru-RU" sz="2400" b="1" dirty="0" err="1" smtClean="0"/>
                <a:t>формувань</a:t>
              </a:r>
              <a:r>
                <a:rPr lang="ru-RU" sz="2400" b="1" dirty="0" smtClean="0"/>
                <a:t> ЦЗ:</a:t>
              </a:r>
              <a:endParaRPr lang="ru-RU" sz="2400" b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28948" y="1359927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1.          Кодекс </a:t>
            </a:r>
            <a:r>
              <a:rPr lang="ru-RU" sz="2000" dirty="0">
                <a:solidFill>
                  <a:schemeClr val="bg1"/>
                </a:solidFill>
              </a:rPr>
              <a:t>ЦЗ </a:t>
            </a:r>
            <a:r>
              <a:rPr lang="ru-RU" sz="2000" dirty="0" err="1">
                <a:solidFill>
                  <a:schemeClr val="bg1"/>
                </a:solidFill>
              </a:rPr>
              <a:t>України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2.      ПКМУ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26 </a:t>
            </a:r>
            <a:r>
              <a:rPr lang="ru-RU" sz="2000" dirty="0" err="1">
                <a:solidFill>
                  <a:schemeClr val="bg1"/>
                </a:solidFill>
              </a:rPr>
              <a:t>червня</a:t>
            </a:r>
            <a:r>
              <a:rPr lang="ru-RU" sz="2000" dirty="0">
                <a:solidFill>
                  <a:schemeClr val="bg1"/>
                </a:solidFill>
              </a:rPr>
              <a:t> 2013 р. № 444 </a:t>
            </a:r>
            <a:r>
              <a:rPr lang="ru-RU" sz="2000" dirty="0" smtClean="0">
                <a:solidFill>
                  <a:schemeClr val="bg1"/>
                </a:solidFill>
              </a:rPr>
              <a:t>«Про </a:t>
            </a:r>
            <a:r>
              <a:rPr lang="ru-RU" sz="2000" dirty="0">
                <a:solidFill>
                  <a:schemeClr val="bg1"/>
                </a:solidFill>
              </a:rPr>
              <a:t>затвердження Порядку </a:t>
            </a:r>
            <a:r>
              <a:rPr lang="ru-RU" sz="2000" dirty="0" err="1">
                <a:solidFill>
                  <a:schemeClr val="bg1"/>
                </a:solidFill>
              </a:rPr>
              <a:t>здійснення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навчання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населення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діям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надзвичайних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ситуаціях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3.     ПКМУ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26 </a:t>
            </a:r>
            <a:r>
              <a:rPr lang="ru-RU" sz="2000" dirty="0" err="1">
                <a:solidFill>
                  <a:schemeClr val="bg1"/>
                </a:solidFill>
              </a:rPr>
              <a:t>червня</a:t>
            </a:r>
            <a:r>
              <a:rPr lang="ru-RU" sz="2000" dirty="0">
                <a:solidFill>
                  <a:schemeClr val="bg1"/>
                </a:solidFill>
              </a:rPr>
              <a:t> 2013 р № 443 </a:t>
            </a:r>
            <a:r>
              <a:rPr lang="ru-RU" sz="2000" dirty="0" smtClean="0">
                <a:solidFill>
                  <a:schemeClr val="bg1"/>
                </a:solidFill>
              </a:rPr>
              <a:t>«Про </a:t>
            </a:r>
            <a:r>
              <a:rPr lang="ru-RU" sz="2000" dirty="0">
                <a:solidFill>
                  <a:schemeClr val="bg1"/>
                </a:solidFill>
              </a:rPr>
              <a:t>затвердження Порядку </a:t>
            </a:r>
            <a:r>
              <a:rPr lang="ru-RU" sz="2000" dirty="0" err="1">
                <a:solidFill>
                  <a:schemeClr val="bg1"/>
                </a:solidFill>
              </a:rPr>
              <a:t>підготовки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>
                <a:solidFill>
                  <a:schemeClr val="bg1"/>
                </a:solidFill>
              </a:rPr>
              <a:t>дій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призначенням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управління</a:t>
            </a:r>
            <a:r>
              <a:rPr lang="ru-RU" sz="2000" dirty="0">
                <a:solidFill>
                  <a:schemeClr val="bg1"/>
                </a:solidFill>
              </a:rPr>
              <a:t> та сил </a:t>
            </a:r>
            <a:r>
              <a:rPr lang="ru-RU" sz="2000" dirty="0" err="1">
                <a:solidFill>
                  <a:schemeClr val="bg1"/>
                </a:solidFill>
              </a:rPr>
              <a:t>цивільного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захисту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4.       ПКМУ </a:t>
            </a:r>
            <a:r>
              <a:rPr lang="ru-RU" sz="2000" dirty="0">
                <a:solidFill>
                  <a:schemeClr val="bg1"/>
                </a:solidFill>
              </a:rPr>
              <a:t>№ 787 </a:t>
            </a:r>
            <a:r>
              <a:rPr lang="ru-RU" sz="2000" dirty="0" smtClean="0">
                <a:solidFill>
                  <a:schemeClr val="bg1"/>
                </a:solidFill>
              </a:rPr>
              <a:t>«Про </a:t>
            </a:r>
            <a:r>
              <a:rPr lang="ru-RU" sz="2000" dirty="0">
                <a:solidFill>
                  <a:schemeClr val="bg1"/>
                </a:solidFill>
              </a:rPr>
              <a:t>затвердження Порядку </a:t>
            </a:r>
            <a:r>
              <a:rPr lang="ru-RU" sz="2000" dirty="0" err="1">
                <a:solidFill>
                  <a:schemeClr val="bg1"/>
                </a:solidFill>
              </a:rPr>
              <a:t>утворення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завдання</a:t>
            </a:r>
            <a:r>
              <a:rPr lang="ru-RU" sz="2000" dirty="0">
                <a:solidFill>
                  <a:schemeClr val="bg1"/>
                </a:solidFill>
              </a:rPr>
              <a:t> та </a:t>
            </a:r>
            <a:r>
              <a:rPr lang="ru-RU" sz="2000" dirty="0" err="1">
                <a:solidFill>
                  <a:schemeClr val="bg1"/>
                </a:solidFill>
              </a:rPr>
              <a:t>функції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формувань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цивільного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захисту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</a:p>
          <a:p>
            <a:pPr algn="just"/>
            <a:r>
              <a:rPr lang="uk-UA" sz="2000" dirty="0" smtClean="0">
                <a:solidFill>
                  <a:schemeClr val="bg1"/>
                </a:solidFill>
              </a:rPr>
              <a:t>5.          </a:t>
            </a:r>
            <a:r>
              <a:rPr lang="ru-RU" sz="2000" dirty="0" smtClean="0">
                <a:solidFill>
                  <a:schemeClr val="bg1"/>
                </a:solidFill>
              </a:rPr>
              <a:t>ПКМУ № 1200 «Про затвердження Порядку </a:t>
            </a:r>
            <a:r>
              <a:rPr lang="ru-RU" sz="2000" dirty="0" err="1" smtClean="0">
                <a:solidFill>
                  <a:schemeClr val="bg1"/>
                </a:solidFill>
              </a:rPr>
              <a:t>забезпечення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особового</a:t>
            </a:r>
            <a:r>
              <a:rPr lang="ru-RU" sz="2000" dirty="0" smtClean="0">
                <a:solidFill>
                  <a:schemeClr val="bg1"/>
                </a:solidFill>
              </a:rPr>
              <a:t> складу </a:t>
            </a:r>
            <a:r>
              <a:rPr lang="ru-RU" sz="2000" dirty="0" err="1" smtClean="0">
                <a:solidFill>
                  <a:schemeClr val="bg1"/>
                </a:solidFill>
              </a:rPr>
              <a:t>невоєнізованих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формувань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засобами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радіаційного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хімічного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захисту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  <a:endParaRPr lang="ru-RU" sz="2000" dirty="0">
              <a:solidFill>
                <a:schemeClr val="bg1"/>
              </a:solidFill>
            </a:endParaRPr>
          </a:p>
          <a:p>
            <a:pPr marL="342900" indent="-342900" algn="just">
              <a:buAutoNum type="arabicPeriod" startAt="6"/>
            </a:pPr>
            <a:r>
              <a:rPr lang="ru-RU" sz="2000" dirty="0" smtClean="0">
                <a:solidFill>
                  <a:schemeClr val="bg1"/>
                </a:solidFill>
              </a:rPr>
              <a:t>       Наказ </a:t>
            </a:r>
            <a:r>
              <a:rPr lang="ru-RU" sz="2000" dirty="0">
                <a:solidFill>
                  <a:schemeClr val="bg1"/>
                </a:solidFill>
              </a:rPr>
              <a:t>МВС </a:t>
            </a:r>
            <a:r>
              <a:rPr lang="ru-RU" sz="2000" dirty="0" err="1">
                <a:solidFill>
                  <a:schemeClr val="bg1"/>
                </a:solidFill>
              </a:rPr>
              <a:t>України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31.01 2015№ 113 </a:t>
            </a:r>
            <a:r>
              <a:rPr lang="ru-RU" sz="2000" dirty="0" smtClean="0">
                <a:solidFill>
                  <a:schemeClr val="bg1"/>
                </a:solidFill>
              </a:rPr>
              <a:t>«Про </a:t>
            </a:r>
            <a:r>
              <a:rPr lang="ru-RU" sz="2000" dirty="0">
                <a:solidFill>
                  <a:schemeClr val="bg1"/>
                </a:solidFill>
              </a:rPr>
              <a:t>затвердження </a:t>
            </a:r>
            <a:r>
              <a:rPr lang="ru-RU" sz="2000" dirty="0" err="1">
                <a:solidFill>
                  <a:schemeClr val="bg1"/>
                </a:solidFill>
              </a:rPr>
              <a:t>примірного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положення</a:t>
            </a:r>
            <a:r>
              <a:rPr lang="ru-RU" sz="2000" dirty="0">
                <a:solidFill>
                  <a:schemeClr val="bg1"/>
                </a:solidFill>
              </a:rPr>
              <a:t>  про </a:t>
            </a:r>
            <a:r>
              <a:rPr lang="ru-RU" sz="2000" dirty="0" err="1">
                <a:solidFill>
                  <a:schemeClr val="bg1"/>
                </a:solidFill>
              </a:rPr>
              <a:t>формування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цивільного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захисту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</a:p>
          <a:p>
            <a:pPr marL="342900" indent="-342900" algn="just">
              <a:buAutoNum type="arabicPeriod" startAt="6"/>
            </a:pPr>
            <a:r>
              <a:rPr lang="ru-RU" sz="2000" dirty="0" smtClean="0">
                <a:solidFill>
                  <a:schemeClr val="bg1"/>
                </a:solidFill>
              </a:rPr>
              <a:t>       </a:t>
            </a:r>
            <a:r>
              <a:rPr lang="ru-RU" sz="2000" dirty="0" err="1" smtClean="0">
                <a:solidFill>
                  <a:schemeClr val="bg1"/>
                </a:solidFill>
              </a:rPr>
              <a:t>Рішення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ОМР </a:t>
            </a:r>
            <a:r>
              <a:rPr lang="ru-RU" sz="2000" dirty="0" err="1">
                <a:solidFill>
                  <a:schemeClr val="bg1"/>
                </a:solidFill>
              </a:rPr>
              <a:t>від</a:t>
            </a:r>
            <a:r>
              <a:rPr lang="ru-RU" sz="2000" dirty="0">
                <a:solidFill>
                  <a:schemeClr val="bg1"/>
                </a:solidFill>
              </a:rPr>
              <a:t> 16.12.2015 </a:t>
            </a:r>
            <a:r>
              <a:rPr lang="en-US" sz="2000" dirty="0">
                <a:solidFill>
                  <a:schemeClr val="bg1"/>
                </a:solidFill>
              </a:rPr>
              <a:t>N 62-VII «</a:t>
            </a:r>
            <a:r>
              <a:rPr lang="ru-RU" sz="2000" dirty="0">
                <a:solidFill>
                  <a:schemeClr val="bg1"/>
                </a:solidFill>
              </a:rPr>
              <a:t>Про </a:t>
            </a:r>
            <a:r>
              <a:rPr lang="ru-RU" sz="2000" dirty="0" err="1">
                <a:solidFill>
                  <a:schemeClr val="bg1"/>
                </a:solidFill>
              </a:rPr>
              <a:t>утворення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формувань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цивільного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захисту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місті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Одесі</a:t>
            </a:r>
            <a:r>
              <a:rPr lang="ru-RU" sz="2000" dirty="0" smtClean="0">
                <a:solidFill>
                  <a:schemeClr val="bg1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3103852617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16632"/>
            <a:ext cx="9144000" cy="648072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dirty="0" smtClean="0">
                  <a:solidFill>
                    <a:srgbClr val="FFFF00"/>
                  </a:solidFill>
                  <a:latin typeface="+mj-lt"/>
                </a:rPr>
                <a:t>Базові (опорні) заклади загальної середньої та дошкільної освіти м. Одеси з питань ЦЗ та БЖД</a:t>
              </a:r>
              <a:r>
                <a:rPr lang="uk-UA" sz="2400" b="1" kern="1200" dirty="0" smtClean="0">
                  <a:solidFill>
                    <a:srgbClr val="FFFF00"/>
                  </a:solidFill>
                  <a:latin typeface="+mj-lt"/>
                </a:rPr>
                <a:t> </a:t>
              </a:r>
              <a:endParaRPr lang="uk-UA" sz="2400" b="1" kern="1200" dirty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6" name="Выноска с четырьмя стрелками 5"/>
          <p:cNvSpPr/>
          <p:nvPr/>
        </p:nvSpPr>
        <p:spPr bwMode="auto">
          <a:xfrm>
            <a:off x="3059832" y="2564904"/>
            <a:ext cx="3024336" cy="2016224"/>
          </a:xfrm>
          <a:prstGeom prst="quad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НМЦ ЦЗ  та БЖД</a:t>
            </a:r>
            <a:endParaRPr kumimoji="1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23528" y="2780928"/>
            <a:ext cx="2592288" cy="15121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uk-UA" sz="20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Київський район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solidFill>
                  <a:schemeClr val="bg1"/>
                </a:solidFill>
              </a:rPr>
              <a:t>ОЗОШ № 81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ЗДО № 15</a:t>
            </a:r>
            <a:endParaRPr kumimoji="1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131840" y="980728"/>
            <a:ext cx="2880320" cy="15121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uk-UA" sz="20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Малиновський район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solidFill>
                  <a:schemeClr val="bg1"/>
                </a:solidFill>
              </a:rPr>
              <a:t>ОЗОШ № 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ЗДО № 93</a:t>
            </a:r>
            <a:endParaRPr kumimoji="1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228184" y="2780928"/>
            <a:ext cx="2736304" cy="15121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uk-UA" sz="20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Приморський район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solidFill>
                  <a:schemeClr val="bg1"/>
                </a:solidFill>
              </a:rPr>
              <a:t>ОЗОШ № 62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ЗДО № 29</a:t>
            </a:r>
            <a:endParaRPr kumimoji="1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203848" y="4581128"/>
            <a:ext cx="2736304" cy="15121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uk-UA" sz="20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Суворовський район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err="1" smtClean="0">
                <a:solidFill>
                  <a:schemeClr val="bg1"/>
                </a:solidFill>
              </a:rPr>
              <a:t>ОСпШ</a:t>
            </a:r>
            <a:r>
              <a:rPr lang="uk-UA" sz="2400" b="1" dirty="0" smtClean="0">
                <a:solidFill>
                  <a:schemeClr val="bg1"/>
                </a:solidFill>
              </a:rPr>
              <a:t> № 111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ЗДО № 45</a:t>
            </a:r>
            <a:endParaRPr kumimoji="1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67544" y="6264696"/>
            <a:ext cx="8352928" cy="40466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Спільний Наказ ДОН</a:t>
            </a:r>
            <a:r>
              <a:rPr kumimoji="1" lang="uk-UA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ОМР, НМЦ ЦЗ та БЖД Одеської обл. від 26.02.2019 № 57/25</a:t>
            </a:r>
            <a:endParaRPr kumimoji="1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425645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16632"/>
            <a:ext cx="9144000" cy="648072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dirty="0" smtClean="0">
                  <a:solidFill>
                    <a:srgbClr val="FFFF00"/>
                  </a:solidFill>
                  <a:latin typeface="+mj-lt"/>
                </a:rPr>
                <a:t>Основні завдання базових (опорних) закладів освіти         з питань ЦЗ та БЖД </a:t>
              </a:r>
              <a:r>
                <a:rPr lang="uk-UA" sz="2000" dirty="0" smtClean="0">
                  <a:solidFill>
                    <a:srgbClr val="FFFF00"/>
                  </a:solidFill>
                  <a:latin typeface="+mj-lt"/>
                </a:rPr>
                <a:t>(Наказ ДОН/НМЦ №57/25 від 26.02.2019)</a:t>
              </a:r>
              <a:r>
                <a:rPr lang="uk-UA" sz="2000" kern="1200" dirty="0" smtClean="0">
                  <a:solidFill>
                    <a:srgbClr val="FFFF00"/>
                  </a:solidFill>
                  <a:latin typeface="+mj-lt"/>
                </a:rPr>
                <a:t> </a:t>
              </a:r>
              <a:endParaRPr lang="uk-UA" sz="2000" kern="1200" dirty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 bwMode="auto">
          <a:xfrm>
            <a:off x="323528" y="836712"/>
            <a:ext cx="8640960" cy="60212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457200" algn="just"/>
            <a:r>
              <a:rPr lang="uk-UA" sz="2000" dirty="0" smtClean="0">
                <a:solidFill>
                  <a:srgbClr val="FFFF00"/>
                </a:solidFill>
              </a:rPr>
              <a:t>1. Вивчення, узагальнення та розповсюдження досвіду роботи закладів освіти міста Одеси з питань освітньої, методичної, організаційної та навчально-виховної роботи з ЦЗ та БЖД. </a:t>
            </a:r>
            <a:endParaRPr lang="ru-RU" sz="2000" dirty="0" smtClean="0">
              <a:solidFill>
                <a:srgbClr val="FFFF00"/>
              </a:solidFill>
            </a:endParaRPr>
          </a:p>
          <a:p>
            <a:pPr indent="457200" algn="just"/>
            <a:r>
              <a:rPr lang="uk-UA" sz="2000" dirty="0" smtClean="0">
                <a:solidFill>
                  <a:srgbClr val="FFFF00"/>
                </a:solidFill>
              </a:rPr>
              <a:t>2. Налагоджування та розвиток творчих зв’язків з педагогічними колективами базових (опорних) закладів освіти інших міст і районів, методичним кабінетом НМЦ ЦЗ та БЖД, міських департаментів освіти РДА (міських рад), ОТГ.</a:t>
            </a:r>
            <a:endParaRPr lang="ru-RU" sz="2000" dirty="0" smtClean="0">
              <a:solidFill>
                <a:srgbClr val="FFFF00"/>
              </a:solidFill>
            </a:endParaRPr>
          </a:p>
          <a:p>
            <a:pPr indent="457200" algn="just"/>
            <a:r>
              <a:rPr lang="uk-UA" sz="2000" dirty="0" smtClean="0">
                <a:solidFill>
                  <a:srgbClr val="FFFF00"/>
                </a:solidFill>
              </a:rPr>
              <a:t>3. Проведення тематичних семінарів, майстер-класів, відкритих уроків, інструкторсько-методичних занять, показових заходів з підготовки та проведення </a:t>
            </a:r>
            <a:r>
              <a:rPr lang="uk-UA" sz="2000" b="1" dirty="0" smtClean="0">
                <a:solidFill>
                  <a:srgbClr val="FFFF00"/>
                </a:solidFill>
              </a:rPr>
              <a:t>Дня цивільного захисту</a:t>
            </a:r>
            <a:r>
              <a:rPr lang="uk-UA" sz="2000" dirty="0" smtClean="0">
                <a:solidFill>
                  <a:srgbClr val="FFFF00"/>
                </a:solidFill>
              </a:rPr>
              <a:t>, </a:t>
            </a:r>
            <a:r>
              <a:rPr lang="uk-UA" sz="2000" b="1" dirty="0" smtClean="0">
                <a:solidFill>
                  <a:srgbClr val="FFFF00"/>
                </a:solidFill>
              </a:rPr>
              <a:t>Тижня знань з основ безпеки життєдіяльності, Тижня безпеки дитини</a:t>
            </a:r>
            <a:r>
              <a:rPr lang="uk-UA" sz="2000" dirty="0" smtClean="0">
                <a:solidFill>
                  <a:srgbClr val="FFFF00"/>
                </a:solidFill>
              </a:rPr>
              <a:t>. </a:t>
            </a:r>
            <a:endParaRPr lang="ru-RU" sz="2000" dirty="0" smtClean="0">
              <a:solidFill>
                <a:srgbClr val="FFFF00"/>
              </a:solidFill>
            </a:endParaRPr>
          </a:p>
          <a:p>
            <a:pPr indent="457200" algn="just"/>
            <a:r>
              <a:rPr lang="uk-UA" sz="2000" dirty="0" smtClean="0">
                <a:solidFill>
                  <a:srgbClr val="FFFF00"/>
                </a:solidFill>
              </a:rPr>
              <a:t>4. Створення банку (бібліотеки, каталогу) програмних, навчально-методичних, інформаційних та довідкових матеріалів, зразків плануючої, облікової та звітної документації з питань ЦЗ та БЖД.</a:t>
            </a:r>
            <a:endParaRPr lang="ru-RU" sz="2000" dirty="0" smtClean="0">
              <a:solidFill>
                <a:srgbClr val="FFFF00"/>
              </a:solidFill>
            </a:endParaRPr>
          </a:p>
          <a:p>
            <a:pPr indent="457200" algn="just"/>
            <a:r>
              <a:rPr lang="uk-UA" sz="2000" dirty="0" smtClean="0">
                <a:solidFill>
                  <a:srgbClr val="FFFF00"/>
                </a:solidFill>
              </a:rPr>
              <a:t>5. Підготовка до розгляду на засіданнях методичного об’єднання пропозицій щодо вдосконалення навчальних програм предметів, що вивчають питання ЦЗ та БЖД, змісту навчальних занять та методів проведення позакласної роботи. </a:t>
            </a:r>
            <a:endParaRPr lang="ru-RU" sz="2000" dirty="0" smtClean="0">
              <a:solidFill>
                <a:srgbClr val="FFFF00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uk-UA" sz="20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425645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16632"/>
            <a:ext cx="9144000" cy="392482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chemeClr val="bg1"/>
                  </a:solidFill>
                  <a:latin typeface="+mj-lt"/>
                </a:rPr>
                <a:t>Кодекс цивільного захисту України, ст. 130 </a:t>
              </a:r>
              <a:endParaRPr lang="uk-UA" sz="24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Скругленный прямоугольник 8"/>
          <p:cNvSpPr/>
          <p:nvPr/>
        </p:nvSpPr>
        <p:spPr bwMode="auto">
          <a:xfrm>
            <a:off x="249052" y="1052736"/>
            <a:ext cx="8715436" cy="496855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400" dirty="0" smtClean="0"/>
              <a:t>       1. Для організації діяльності ЄДС ЦЗ Кабінетом Міністрів України, центральними органами влади, місцевими державними адміністраціями, органами місцевого самоврядування, </a:t>
            </a:r>
            <a:r>
              <a:rPr lang="uk-UA" sz="2400" b="1" dirty="0" smtClean="0"/>
              <a:t>суб’єктами господарювання </a:t>
            </a:r>
            <a:r>
              <a:rPr lang="uk-UA" sz="2400" u="sng" dirty="0" smtClean="0"/>
              <a:t>розробляються та затверджуються:</a:t>
            </a:r>
            <a:endParaRPr lang="ru-RU" sz="2400" dirty="0" smtClean="0"/>
          </a:p>
          <a:p>
            <a:pPr algn="just"/>
            <a:r>
              <a:rPr lang="uk-UA" sz="2400" dirty="0" smtClean="0"/>
              <a:t>1) </a:t>
            </a:r>
            <a:r>
              <a:rPr lang="uk-UA" sz="2400" b="1" dirty="0" smtClean="0"/>
              <a:t>план реагування на надзвичайні ситуації </a:t>
            </a:r>
            <a:r>
              <a:rPr lang="uk-UA" sz="2400" dirty="0" smtClean="0"/>
              <a:t>(розробляється у масштабі України, галузі, області, міста, району, </a:t>
            </a:r>
            <a:r>
              <a:rPr lang="uk-UA" sz="2400" dirty="0" err="1" smtClean="0"/>
              <a:t>района</a:t>
            </a:r>
            <a:r>
              <a:rPr lang="uk-UA" sz="2400" dirty="0" smtClean="0"/>
              <a:t> у місті, </a:t>
            </a:r>
            <a:r>
              <a:rPr lang="uk-UA" sz="2400" b="1" dirty="0" smtClean="0"/>
              <a:t>суб’єкта господарювання</a:t>
            </a:r>
            <a:r>
              <a:rPr lang="uk-UA" sz="2400" dirty="0" smtClean="0"/>
              <a:t>), а суб’єктами господарювання з чисельністю працюючого персоналу 50 осіб і менше розробляється та затверджується </a:t>
            </a:r>
            <a:r>
              <a:rPr lang="uk-UA" sz="2400" b="1" dirty="0" smtClean="0"/>
              <a:t>інструкція щодо дій персоналу суб’єкта господарювання у разі загрози або виникнення надзвичайних ситуацій</a:t>
            </a:r>
            <a:r>
              <a:rPr lang="uk-UA" sz="2400" dirty="0" smtClean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115425645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16632"/>
            <a:ext cx="9144000" cy="392482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/>
              <a:r>
                <a:rPr lang="uk-UA" sz="2400" b="1" dirty="0" smtClean="0"/>
                <a:t>Додатки </a:t>
              </a:r>
              <a:r>
                <a:rPr lang="ru-RU" sz="2400" b="1" dirty="0" smtClean="0"/>
                <a:t>до листа</a:t>
              </a:r>
              <a:r>
                <a:rPr lang="uk-UA" sz="2400" b="1" dirty="0" smtClean="0"/>
                <a:t> ДСНС України 21.02.2015 № 03-2684/171</a:t>
              </a:r>
              <a:endParaRPr lang="ru-RU" sz="2400" b="1" dirty="0"/>
            </a:p>
          </p:txBody>
        </p:sp>
      </p:grpSp>
      <p:sp>
        <p:nvSpPr>
          <p:cNvPr id="9" name="Скругленный прямоугольник 8"/>
          <p:cNvSpPr/>
          <p:nvPr/>
        </p:nvSpPr>
        <p:spPr bwMode="auto">
          <a:xfrm>
            <a:off x="249052" y="1052736"/>
            <a:ext cx="8715436" cy="496855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dirty="0" smtClean="0"/>
              <a:t>       </a:t>
            </a:r>
            <a:r>
              <a:rPr lang="ru-RU" sz="2400" b="1" dirty="0" smtClean="0"/>
              <a:t>МЕТОДИЧНІ РЕКОМЕНДАЦІЇ</a:t>
            </a:r>
            <a:endParaRPr lang="ru-RU" sz="2400" dirty="0" smtClean="0"/>
          </a:p>
          <a:p>
            <a:pPr algn="ctr"/>
            <a:r>
              <a:rPr lang="uk-UA" sz="2400" dirty="0" smtClean="0"/>
              <a:t> </a:t>
            </a:r>
            <a:r>
              <a:rPr lang="uk-UA" sz="2400" b="1" dirty="0" smtClean="0"/>
              <a:t>щодо порядку складання планів реагування у разі загрози та виникнення надзвичайних ситуацій на підприємствах, установах та організаціях</a:t>
            </a:r>
          </a:p>
          <a:p>
            <a:pPr algn="ctr"/>
            <a:endParaRPr lang="uk-UA" sz="2400" dirty="0" smtClean="0"/>
          </a:p>
          <a:p>
            <a:pPr algn="ctr"/>
            <a:endParaRPr lang="uk-UA" sz="2400" b="1" dirty="0" smtClean="0"/>
          </a:p>
          <a:p>
            <a:pPr algn="ctr"/>
            <a:r>
              <a:rPr lang="uk-UA" sz="2400" b="1" dirty="0" smtClean="0"/>
              <a:t>ТИПОВА ІНСТРУКЦІЯ</a:t>
            </a:r>
            <a:endParaRPr lang="ru-RU" sz="2400" dirty="0" smtClean="0"/>
          </a:p>
          <a:p>
            <a:pPr algn="ctr"/>
            <a:r>
              <a:rPr lang="uk-UA" sz="2400" b="1" dirty="0" smtClean="0"/>
              <a:t>щодо дій персоналу невеликих підприємств при загрозі або виникненні надзвичайних ситуацій (з чисельністю працюючого персоналу  50 осіб і менше)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15425645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 bwMode="auto">
          <a:xfrm>
            <a:off x="395536" y="548680"/>
            <a:ext cx="8640960" cy="6165304"/>
          </a:xfrm>
          <a:prstGeom prst="horizontalScroll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dirty="0" smtClean="0"/>
              <a:t>ПЛАН</a:t>
            </a:r>
            <a:endParaRPr lang="ru-RU" sz="3200" dirty="0" smtClean="0"/>
          </a:p>
          <a:p>
            <a:pPr algn="ctr"/>
            <a:r>
              <a:rPr lang="uk-UA" sz="3200" b="1" dirty="0" smtClean="0"/>
              <a:t>реагування на надзвичайні ситуації</a:t>
            </a:r>
            <a:endParaRPr lang="ru-RU" sz="3200" dirty="0" smtClean="0"/>
          </a:p>
          <a:p>
            <a:pPr algn="ctr"/>
            <a:r>
              <a:rPr lang="en-US" sz="2000" b="1" dirty="0" smtClean="0"/>
              <a:t>__________________________________________</a:t>
            </a:r>
            <a:endParaRPr lang="ru-RU" sz="2000" dirty="0" smtClean="0"/>
          </a:p>
          <a:p>
            <a:pPr algn="ctr"/>
            <a:r>
              <a:rPr lang="en-US" sz="2000" i="1" dirty="0" smtClean="0"/>
              <a:t>(</a:t>
            </a:r>
            <a:r>
              <a:rPr lang="uk-UA" sz="2000" i="1" dirty="0" smtClean="0"/>
              <a:t>назва закладу освіти)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76527829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133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uk-UA" dirty="0" smtClean="0"/>
              <a:t>                              </a:t>
            </a:r>
            <a:endParaRPr lang="ru-RU" dirty="0" smtClean="0"/>
          </a:p>
          <a:p>
            <a:pPr algn="r"/>
            <a:r>
              <a:rPr lang="uk-UA" dirty="0" smtClean="0"/>
              <a:t> ЗАТВЕРДЖУЮ</a:t>
            </a:r>
            <a:endParaRPr lang="ru-RU" dirty="0" smtClean="0"/>
          </a:p>
          <a:p>
            <a:pPr algn="r"/>
            <a:r>
              <a:rPr lang="uk-UA" dirty="0" smtClean="0"/>
              <a:t>                                                                                                                   Керівник закладу освіти</a:t>
            </a:r>
            <a:r>
              <a:rPr lang="uk-UA" i="1" dirty="0" smtClean="0"/>
              <a:t> __ (П.І.Б)_</a:t>
            </a:r>
            <a:r>
              <a:rPr lang="uk-UA" dirty="0" smtClean="0"/>
              <a:t>_</a:t>
            </a:r>
          </a:p>
          <a:p>
            <a:pPr algn="r"/>
            <a:r>
              <a:rPr lang="uk-UA" dirty="0" smtClean="0"/>
              <a:t>__.___.__ </a:t>
            </a:r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r>
              <a:rPr lang="uk-UA" sz="2400" b="1" dirty="0" smtClean="0"/>
              <a:t>ПЛАН</a:t>
            </a:r>
            <a:endParaRPr lang="ru-RU" sz="2400" dirty="0" smtClean="0"/>
          </a:p>
          <a:p>
            <a:pPr algn="ctr"/>
            <a:r>
              <a:rPr lang="uk-UA" sz="2400" b="1" dirty="0" smtClean="0"/>
              <a:t>реагування на надзвичайні ситуації</a:t>
            </a:r>
            <a:endParaRPr lang="ru-RU" sz="2400" dirty="0" smtClean="0"/>
          </a:p>
          <a:p>
            <a:pPr algn="ctr"/>
            <a:r>
              <a:rPr lang="en-US" sz="2400" b="1" dirty="0" smtClean="0"/>
              <a:t>__________________________________________</a:t>
            </a:r>
            <a:endParaRPr lang="ru-RU" sz="2400" dirty="0" smtClean="0"/>
          </a:p>
          <a:p>
            <a:pPr algn="ctr"/>
            <a:r>
              <a:rPr lang="en-US" sz="2400" i="1" dirty="0" smtClean="0"/>
              <a:t>(</a:t>
            </a:r>
            <a:r>
              <a:rPr lang="uk-UA" sz="2400" i="1" dirty="0" smtClean="0"/>
              <a:t>назва закладу освіти)</a:t>
            </a:r>
          </a:p>
          <a:p>
            <a:pPr algn="ctr"/>
            <a:endParaRPr lang="uk-UA" i="1" dirty="0" smtClean="0"/>
          </a:p>
          <a:p>
            <a:pPr algn="ctr"/>
            <a:endParaRPr lang="uk-UA" i="1" dirty="0" smtClean="0"/>
          </a:p>
          <a:p>
            <a:pPr algn="ctr"/>
            <a:endParaRPr lang="uk-UA" i="1" dirty="0" smtClean="0"/>
          </a:p>
          <a:p>
            <a:pPr algn="ctr"/>
            <a:endParaRPr lang="uk-UA" i="1" dirty="0" smtClean="0"/>
          </a:p>
          <a:p>
            <a:pPr algn="ctr"/>
            <a:endParaRPr lang="uk-UA" i="1" dirty="0" smtClean="0"/>
          </a:p>
          <a:p>
            <a:pPr algn="ctr"/>
            <a:endParaRPr lang="uk-UA" i="1" dirty="0" smtClean="0"/>
          </a:p>
          <a:p>
            <a:pPr algn="ctr"/>
            <a:r>
              <a:rPr lang="uk-UA" dirty="0" smtClean="0"/>
              <a:t>м. Одеса - 2021</a:t>
            </a:r>
            <a:endParaRPr lang="ru-RU" dirty="0" smtClean="0"/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pPr algn="just"/>
            <a:endParaRPr lang="ru-RU" dirty="0" smtClean="0"/>
          </a:p>
          <a:p>
            <a:endParaRPr lang="uk-UA" i="1" dirty="0" smtClean="0"/>
          </a:p>
          <a:p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uk-UA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4078832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133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pPr algn="ctr"/>
            <a:r>
              <a:rPr lang="uk-UA" sz="2000" b="1" dirty="0" smtClean="0"/>
              <a:t>ЗМІСТ</a:t>
            </a:r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r>
              <a:rPr lang="uk-UA" sz="2000" b="1" dirty="0" smtClean="0"/>
              <a:t>Перелік умовних позначень</a:t>
            </a:r>
          </a:p>
          <a:p>
            <a:pPr indent="457200"/>
            <a:r>
              <a:rPr lang="uk-UA" sz="1400" dirty="0" smtClean="0"/>
              <a:t>ЦЗ – цивільний захист</a:t>
            </a:r>
            <a:endParaRPr lang="ru-RU" sz="1400" dirty="0" smtClean="0"/>
          </a:p>
          <a:p>
            <a:pPr indent="457200"/>
            <a:r>
              <a:rPr lang="uk-UA" sz="1400" dirty="0" smtClean="0"/>
              <a:t>НС – надзвичайна ситуація</a:t>
            </a:r>
            <a:endParaRPr lang="ru-RU" sz="1400" dirty="0" smtClean="0"/>
          </a:p>
          <a:p>
            <a:pPr indent="457200"/>
            <a:r>
              <a:rPr lang="uk-UA" sz="1400" dirty="0" smtClean="0"/>
              <a:t>Заклад освіти – заклад загальної середньої, професійної (професійно-технічної) освіти</a:t>
            </a:r>
            <a:endParaRPr lang="ru-RU" sz="1400" dirty="0" smtClean="0"/>
          </a:p>
          <a:p>
            <a:pPr indent="457200"/>
            <a:r>
              <a:rPr lang="uk-UA" sz="1400" dirty="0" smtClean="0"/>
              <a:t>ДОН ОМР – департамент освіти на науки Одеської міської ради</a:t>
            </a:r>
            <a:endParaRPr lang="ru-RU" sz="1400" dirty="0" smtClean="0"/>
          </a:p>
          <a:p>
            <a:pPr indent="457200"/>
            <a:r>
              <a:rPr lang="uk-UA" sz="1400" dirty="0" err="1" smtClean="0"/>
              <a:t>АРНР</a:t>
            </a:r>
            <a:r>
              <a:rPr lang="uk-UA" sz="1400" dirty="0" smtClean="0"/>
              <a:t> – аварійно-рятувальні та інші невідкладні роботи</a:t>
            </a:r>
            <a:endParaRPr lang="ru-RU" sz="1400" dirty="0" smtClean="0"/>
          </a:p>
          <a:p>
            <a:pPr indent="457200"/>
            <a:r>
              <a:rPr lang="uk-UA" sz="1400" dirty="0" smtClean="0"/>
              <a:t>ЄДС ЦЗ – єдина державна система цивільного захисту</a:t>
            </a:r>
            <a:endParaRPr lang="ru-RU" sz="1400" dirty="0" smtClean="0"/>
          </a:p>
          <a:p>
            <a:pPr indent="457200"/>
            <a:r>
              <a:rPr lang="uk-UA" sz="1400" dirty="0" smtClean="0"/>
              <a:t>НХР – небезпечні хімічні речовини</a:t>
            </a:r>
            <a:endParaRPr lang="ru-RU" sz="1400" dirty="0" smtClean="0"/>
          </a:p>
          <a:p>
            <a:pPr indent="457200"/>
            <a:r>
              <a:rPr lang="uk-UA" sz="1400" dirty="0" smtClean="0"/>
              <a:t>БОР – бойові отруйні речовини</a:t>
            </a:r>
            <a:endParaRPr lang="ru-RU" sz="1400" dirty="0" smtClean="0"/>
          </a:p>
          <a:p>
            <a:pPr indent="457200"/>
            <a:r>
              <a:rPr lang="uk-UA" sz="1400" dirty="0" smtClean="0"/>
              <a:t>Засоби РХЗ – засоби радіаційного, хімічного захисту</a:t>
            </a:r>
            <a:endParaRPr lang="ru-RU" sz="1400" dirty="0" smtClean="0"/>
          </a:p>
          <a:p>
            <a:pPr indent="457200"/>
            <a:r>
              <a:rPr lang="uk-UA" sz="1400" dirty="0" smtClean="0"/>
              <a:t>ЗІЗОД – засоби індивідуального захисту органів дихання</a:t>
            </a:r>
            <a:endParaRPr lang="ru-RU" sz="1400" dirty="0" smtClean="0"/>
          </a:p>
          <a:p>
            <a:pPr algn="ctr"/>
            <a:endParaRPr lang="uk-UA" sz="2000" b="1" dirty="0" smtClean="0"/>
          </a:p>
          <a:p>
            <a:pPr algn="just"/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7281621"/>
              </p:ext>
            </p:extLst>
          </p:nvPr>
        </p:nvGraphicFramePr>
        <p:xfrm>
          <a:off x="323528" y="788409"/>
          <a:ext cx="8568952" cy="2888881"/>
        </p:xfrm>
        <a:graphic>
          <a:graphicData uri="http://schemas.openxmlformats.org/drawingml/2006/table">
            <a:tbl>
              <a:tblPr/>
              <a:tblGrid>
                <a:gridCol w="1008112"/>
                <a:gridCol w="6696744"/>
                <a:gridCol w="864096"/>
              </a:tblGrid>
              <a:tr h="441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Розділ І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uk-UA" sz="1600" b="1" spc="-5" dirty="0">
                          <a:latin typeface="Times New Roman"/>
                          <a:ea typeface="Times New Roman"/>
                          <a:cs typeface="Times New Roman"/>
                        </a:rPr>
                        <a:t>Загальні положення.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Розділ</a:t>
                      </a:r>
                      <a:r>
                        <a:rPr lang="uk-UA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ІІ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uk-UA" sz="1600" b="1" spc="-5" dirty="0">
                          <a:latin typeface="Times New Roman"/>
                          <a:ea typeface="Times New Roman"/>
                          <a:cs typeface="Verdana"/>
                        </a:rPr>
                        <a:t>Висновки з аналізу небезпеки закладу освіти.</a:t>
                      </a:r>
                      <a:endParaRPr lang="ru-RU" sz="1600" b="1" dirty="0"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Розділ ІІІ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uk-UA" sz="1600" b="1" spc="-5" dirty="0">
                          <a:latin typeface="Times New Roman"/>
                          <a:ea typeface="Times New Roman"/>
                          <a:cs typeface="Verdana"/>
                        </a:rPr>
                        <a:t>Організація і порядок виконання заходів щодо попередження надзвичайних ситуацій (в режимі повсякденного функціонування).</a:t>
                      </a:r>
                      <a:endParaRPr lang="ru-RU" sz="1600" b="1" dirty="0"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Розділ І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uk-UA" sz="1600" b="1" spc="-5" dirty="0">
                          <a:latin typeface="Times New Roman"/>
                          <a:ea typeface="Times New Roman"/>
                          <a:cs typeface="Times New Roman"/>
                        </a:rPr>
                        <a:t>Організація і порядок виконання заходів при загрозі та/або виникненні надзвичайної ситуації.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Розділ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uk-UA" sz="1600" b="1" spc="-5" dirty="0">
                          <a:latin typeface="Times New Roman"/>
                          <a:ea typeface="Times New Roman"/>
                          <a:cs typeface="Times New Roman"/>
                        </a:rPr>
                        <a:t>Організація забезпечення дій щодо реагування на надзвичайні ситуації.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Додатки.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4078832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16632"/>
            <a:ext cx="9144000" cy="392482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dirty="0" smtClean="0">
                  <a:solidFill>
                    <a:schemeClr val="bg1"/>
                  </a:solidFill>
                  <a:latin typeface="+mj-lt"/>
                </a:rPr>
                <a:t>Мета та завдання ЦЗ в закладі освіти</a:t>
              </a:r>
              <a:endParaRPr lang="uk-UA" sz="24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Скругленный прямоугольник 8"/>
          <p:cNvSpPr/>
          <p:nvPr/>
        </p:nvSpPr>
        <p:spPr bwMode="auto">
          <a:xfrm>
            <a:off x="249052" y="620688"/>
            <a:ext cx="8715436" cy="597666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457200" algn="just"/>
            <a:r>
              <a:rPr lang="uk-UA" sz="2400" dirty="0" smtClean="0"/>
              <a:t>Вирішення завдань щодо захисту учасників освітнього процесу та персоналу від надзвичайних ситуацій (далі – НС) у значній мірі </a:t>
            </a:r>
            <a:r>
              <a:rPr lang="uk-UA" sz="2400" b="1" dirty="0" smtClean="0"/>
              <a:t>залежить від рівня планування заходів щодо попередження і ліквідації НС в закладі освіти</a:t>
            </a:r>
            <a:r>
              <a:rPr lang="uk-UA" sz="2400" dirty="0" smtClean="0"/>
              <a:t>, яке полягає у своєчасній, плановій розробці документів, які визначають зміст та певний порядок дій для забезпечення ефективного реагування на НС.</a:t>
            </a:r>
          </a:p>
          <a:p>
            <a:pPr indent="457200" algn="just"/>
            <a:endParaRPr lang="uk-UA" sz="2400" dirty="0" smtClean="0"/>
          </a:p>
          <a:p>
            <a:pPr indent="457200" algn="just"/>
            <a:r>
              <a:rPr lang="uk-UA" sz="2400" b="1" dirty="0" smtClean="0"/>
              <a:t>Заклад освіти </a:t>
            </a:r>
            <a:r>
              <a:rPr lang="uk-UA" sz="2400" dirty="0" smtClean="0"/>
              <a:t>здійснює свою діяльність з питань цивільного захисту (далі – ЦЗ) у відповідності до затвердженого </a:t>
            </a:r>
            <a:r>
              <a:rPr lang="uk-UA" sz="2400" b="1" dirty="0" smtClean="0"/>
              <a:t>плану основних заходів з ЦЗ закладу освіти на рік</a:t>
            </a:r>
            <a:r>
              <a:rPr lang="uk-UA" sz="2400" dirty="0" smtClean="0"/>
              <a:t>. </a:t>
            </a:r>
          </a:p>
          <a:p>
            <a:pPr indent="457200" algn="just"/>
            <a:endParaRPr lang="uk-UA" sz="2400" dirty="0" smtClean="0"/>
          </a:p>
          <a:p>
            <a:pPr indent="457200" algn="ctr"/>
            <a:r>
              <a:rPr lang="uk-UA" sz="2400" dirty="0" smtClean="0"/>
              <a:t>Забезпечує виконання заходів у сфері ЦЗ в закладі освіти  - </a:t>
            </a:r>
            <a:r>
              <a:rPr lang="uk-UA" sz="2400" b="1" dirty="0" smtClean="0"/>
              <a:t>керівник закладу освіти</a:t>
            </a:r>
            <a:r>
              <a:rPr lang="uk-UA" sz="2400" dirty="0" smtClean="0"/>
              <a:t>.</a:t>
            </a:r>
            <a:endParaRPr lang="ru-RU" sz="2400" dirty="0" smtClean="0"/>
          </a:p>
          <a:p>
            <a:pPr indent="457200" algn="just"/>
            <a:endParaRPr lang="uk-UA" sz="2400" dirty="0" smtClean="0"/>
          </a:p>
          <a:p>
            <a:pPr indent="457200" algn="just"/>
            <a:endParaRPr lang="uk-UA" sz="2400" dirty="0" smtClean="0"/>
          </a:p>
          <a:p>
            <a:pPr indent="457200" algn="just"/>
            <a:r>
              <a:rPr lang="uk-UA" sz="2400" dirty="0" smtClean="0"/>
              <a:t> </a:t>
            </a:r>
            <a:endParaRPr lang="ru-RU" sz="2400" dirty="0" smtClean="0"/>
          </a:p>
          <a:p>
            <a:pPr indent="457200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15425645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133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pPr algn="ctr"/>
            <a:r>
              <a:rPr lang="uk-UA" sz="2800" b="1" dirty="0" smtClean="0"/>
              <a:t>Рекомендовані додатки до плану реагування на НС:</a:t>
            </a:r>
            <a:endParaRPr lang="ru-RU" sz="2800" dirty="0" smtClean="0"/>
          </a:p>
          <a:p>
            <a:r>
              <a:rPr lang="uk-UA" sz="2800" b="1" dirty="0" smtClean="0"/>
              <a:t> </a:t>
            </a:r>
            <a:endParaRPr lang="ru-RU" sz="2800" dirty="0" smtClean="0"/>
          </a:p>
          <a:p>
            <a:pPr lvl="0" indent="457200" algn="just"/>
            <a:r>
              <a:rPr lang="uk-UA" sz="2800" dirty="0" smtClean="0"/>
              <a:t>1. Цільові плани ліквідації наслідків надзвичайних ситуацій (по кожному виду прогнозованих надзвичайних ситуацій).</a:t>
            </a:r>
            <a:endParaRPr lang="ru-RU" sz="2800" dirty="0" smtClean="0"/>
          </a:p>
          <a:p>
            <a:pPr lvl="0" indent="457200" algn="just"/>
            <a:endParaRPr lang="uk-UA" sz="2800" dirty="0" smtClean="0"/>
          </a:p>
          <a:p>
            <a:pPr lvl="0" indent="457200" algn="just"/>
            <a:r>
              <a:rPr lang="uk-UA" sz="2800" dirty="0" smtClean="0"/>
              <a:t>2. Схема зв’язку та оповіщення керівництва та персоналу закладу освіти у разі загрози та виникнення надзвичайних ситуацій. </a:t>
            </a:r>
          </a:p>
          <a:p>
            <a:pPr lvl="0" indent="457200" algn="just"/>
            <a:endParaRPr lang="uk-UA" sz="2800" dirty="0" smtClean="0"/>
          </a:p>
          <a:p>
            <a:pPr algn="ctr"/>
            <a:r>
              <a:rPr lang="uk-UA" sz="2400" b="1" dirty="0" smtClean="0"/>
              <a:t>Аркуш погодження та ознайомлення</a:t>
            </a:r>
            <a:endParaRPr lang="ru-RU" sz="2400" dirty="0" smtClean="0"/>
          </a:p>
          <a:p>
            <a:pPr algn="ctr"/>
            <a:r>
              <a:rPr lang="uk-UA" sz="2800" b="1" dirty="0" smtClean="0"/>
              <a:t> </a:t>
            </a:r>
            <a:r>
              <a:rPr lang="uk-UA" sz="1600" b="1" dirty="0" smtClean="0"/>
              <a:t>_________________________________________</a:t>
            </a:r>
            <a:endParaRPr lang="ru-RU" sz="1600" dirty="0" smtClean="0"/>
          </a:p>
          <a:p>
            <a:pPr algn="ctr"/>
            <a:r>
              <a:rPr lang="uk-UA" sz="1600" b="1" dirty="0" smtClean="0"/>
              <a:t>_________________________________________</a:t>
            </a:r>
            <a:endParaRPr lang="ru-RU" sz="1600" dirty="0" smtClean="0"/>
          </a:p>
          <a:p>
            <a:pPr algn="ctr"/>
            <a:r>
              <a:rPr lang="uk-UA" sz="1600" b="1" dirty="0" smtClean="0"/>
              <a:t>_________________________________________</a:t>
            </a:r>
            <a:endParaRPr lang="ru-RU" sz="1600" dirty="0" smtClean="0"/>
          </a:p>
          <a:p>
            <a:pPr algn="ctr"/>
            <a:r>
              <a:rPr lang="uk-UA" sz="1600" b="1" dirty="0" smtClean="0"/>
              <a:t>_________________________________________</a:t>
            </a:r>
            <a:endParaRPr lang="ru-RU" sz="1600" dirty="0" smtClean="0"/>
          </a:p>
          <a:p>
            <a:pPr lvl="0" indent="457200" algn="just"/>
            <a:endParaRPr lang="ru-RU" sz="2800" dirty="0" smtClean="0"/>
          </a:p>
          <a:p>
            <a:pPr algn="ctr"/>
            <a:endParaRPr lang="uk-UA" sz="2000" b="1" dirty="0" smtClean="0"/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264078832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 bwMode="auto">
          <a:xfrm>
            <a:off x="395536" y="548680"/>
            <a:ext cx="8640960" cy="6165304"/>
          </a:xfrm>
          <a:prstGeom prst="horizontalScroll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200" b="1" dirty="0" smtClean="0"/>
              <a:t>ІНСТРУКЦІЯ ЩОДО ДІЙ ПЕРСОНАЛУ </a:t>
            </a:r>
            <a:endParaRPr lang="ru-RU" sz="3200" dirty="0" smtClean="0"/>
          </a:p>
          <a:p>
            <a:pPr algn="ctr"/>
            <a:r>
              <a:rPr lang="uk-UA" sz="3200" b="1" dirty="0" smtClean="0"/>
              <a:t>___________________________________</a:t>
            </a:r>
            <a:endParaRPr lang="ru-RU" sz="3200" dirty="0" smtClean="0"/>
          </a:p>
          <a:p>
            <a:pPr algn="ctr"/>
            <a:r>
              <a:rPr lang="uk-UA" sz="3200" i="1" dirty="0" smtClean="0"/>
              <a:t>(назва закладу освіти)</a:t>
            </a:r>
            <a:endParaRPr lang="ru-RU" sz="3200" dirty="0" smtClean="0"/>
          </a:p>
          <a:p>
            <a:pPr algn="ctr"/>
            <a:r>
              <a:rPr lang="uk-UA" sz="3200" b="1" dirty="0" smtClean="0"/>
              <a:t>у разі загрози або виникнення надзвичайних ситуацій</a:t>
            </a:r>
            <a:endParaRPr lang="ru-RU" sz="3200" dirty="0" smtClean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76527829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133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uk-UA" dirty="0" smtClean="0"/>
              <a:t>                              </a:t>
            </a:r>
            <a:endParaRPr lang="ru-RU" dirty="0" smtClean="0"/>
          </a:p>
          <a:p>
            <a:pPr algn="r"/>
            <a:r>
              <a:rPr lang="uk-UA" dirty="0" smtClean="0"/>
              <a:t> ЗАТВЕРДЖУЮ</a:t>
            </a:r>
            <a:endParaRPr lang="ru-RU" dirty="0" smtClean="0"/>
          </a:p>
          <a:p>
            <a:pPr algn="r"/>
            <a:r>
              <a:rPr lang="uk-UA" dirty="0" smtClean="0"/>
              <a:t>                                                                                                                   Керівник закладу освіти</a:t>
            </a:r>
            <a:r>
              <a:rPr lang="uk-UA" i="1" dirty="0" smtClean="0"/>
              <a:t> __ (П.І.Б)_</a:t>
            </a:r>
            <a:r>
              <a:rPr lang="uk-UA" dirty="0" smtClean="0"/>
              <a:t>_</a:t>
            </a:r>
          </a:p>
          <a:p>
            <a:pPr algn="r"/>
            <a:r>
              <a:rPr lang="uk-UA" dirty="0" smtClean="0"/>
              <a:t>__.___.__ </a:t>
            </a:r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r>
              <a:rPr lang="uk-UA" sz="2400" b="1" dirty="0" smtClean="0"/>
              <a:t>Інструкція щодо дій персоналу </a:t>
            </a:r>
            <a:endParaRPr lang="ru-RU" sz="2400" dirty="0" smtClean="0"/>
          </a:p>
          <a:p>
            <a:pPr algn="ctr"/>
            <a:r>
              <a:rPr lang="uk-UA" sz="2400" b="1" dirty="0" smtClean="0"/>
              <a:t>________________________________________________</a:t>
            </a:r>
            <a:endParaRPr lang="ru-RU" sz="2400" dirty="0" smtClean="0"/>
          </a:p>
          <a:p>
            <a:pPr algn="ctr"/>
            <a:r>
              <a:rPr lang="uk-UA" sz="2400" i="1" dirty="0" smtClean="0"/>
              <a:t>(назва закладу освіти)</a:t>
            </a:r>
            <a:endParaRPr lang="ru-RU" sz="2400" dirty="0" smtClean="0"/>
          </a:p>
          <a:p>
            <a:pPr algn="ctr"/>
            <a:r>
              <a:rPr lang="uk-UA" sz="2400" b="1" dirty="0" smtClean="0"/>
              <a:t>у разі загрози або виникнення надзвичайних ситуацій</a:t>
            </a:r>
            <a:endParaRPr lang="ru-RU" sz="2400" dirty="0" smtClean="0"/>
          </a:p>
          <a:p>
            <a:pPr algn="ctr"/>
            <a:endParaRPr lang="uk-UA" i="1" dirty="0" smtClean="0"/>
          </a:p>
          <a:p>
            <a:pPr algn="ctr"/>
            <a:endParaRPr lang="uk-UA" i="1" dirty="0" smtClean="0"/>
          </a:p>
          <a:p>
            <a:pPr algn="ctr"/>
            <a:endParaRPr lang="uk-UA" i="1" dirty="0" smtClean="0"/>
          </a:p>
          <a:p>
            <a:pPr algn="ctr"/>
            <a:endParaRPr lang="uk-UA" i="1" dirty="0" smtClean="0"/>
          </a:p>
          <a:p>
            <a:pPr algn="ctr"/>
            <a:endParaRPr lang="uk-UA" i="1" dirty="0" smtClean="0"/>
          </a:p>
          <a:p>
            <a:pPr algn="ctr"/>
            <a:endParaRPr lang="uk-UA" i="1" dirty="0" smtClean="0"/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endParaRPr lang="uk-UA" b="1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 smtClean="0"/>
          </a:p>
          <a:p>
            <a:pPr algn="just"/>
            <a:endParaRPr lang="ru-RU" dirty="0" smtClean="0"/>
          </a:p>
          <a:p>
            <a:endParaRPr lang="uk-UA" i="1" dirty="0" smtClean="0"/>
          </a:p>
          <a:p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uk-UA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4078832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133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pPr algn="ctr"/>
            <a:r>
              <a:rPr lang="uk-UA" sz="2000" b="1" dirty="0" smtClean="0"/>
              <a:t>ЗМІСТ</a:t>
            </a:r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ctr"/>
            <a:endParaRPr lang="uk-UA" sz="2000" b="1" dirty="0" smtClean="0"/>
          </a:p>
          <a:p>
            <a:pPr algn="just"/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7281621"/>
              </p:ext>
            </p:extLst>
          </p:nvPr>
        </p:nvGraphicFramePr>
        <p:xfrm>
          <a:off x="323528" y="993479"/>
          <a:ext cx="8568952" cy="4595761"/>
        </p:xfrm>
        <a:graphic>
          <a:graphicData uri="http://schemas.openxmlformats.org/drawingml/2006/table">
            <a:tbl>
              <a:tblPr/>
              <a:tblGrid>
                <a:gridCol w="1152128"/>
                <a:gridCol w="6768752"/>
                <a:gridCol w="648072"/>
              </a:tblGrid>
              <a:tr h="441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Розділ І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uk-UA" sz="1600" b="1" spc="-5" dirty="0">
                          <a:latin typeface="Times New Roman"/>
                          <a:ea typeface="Times New Roman"/>
                          <a:cs typeface="Times New Roman"/>
                        </a:rPr>
                        <a:t>Загальні положення.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2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Розділ</a:t>
                      </a:r>
                      <a:r>
                        <a:rPr lang="uk-UA" sz="1600" b="1" baseline="0" dirty="0" smtClean="0">
                          <a:latin typeface="+mn-lt"/>
                          <a:ea typeface="Calibri"/>
                          <a:cs typeface="Times New Roman"/>
                        </a:rPr>
                        <a:t> ІІ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Характеристика можливої обстановки в районі розташування закладу</a:t>
                      </a:r>
                      <a:r>
                        <a:rPr lang="uk-UA" sz="1600" b="1" baseline="0" dirty="0" smtClean="0"/>
                        <a:t> освіти</a:t>
                      </a:r>
                      <a:r>
                        <a:rPr lang="uk-UA" sz="1600" b="1" dirty="0" smtClean="0"/>
                        <a:t> при виникненні надзвичайної ситуації.</a:t>
                      </a:r>
                      <a:endParaRPr lang="ru-RU" sz="1600" b="1" dirty="0"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Розділ ІІІ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Порядок оповіщення працівників закладу освіти про загрозу виникнення надзвичайної ситуації.</a:t>
                      </a:r>
                      <a:endParaRPr lang="ru-RU" sz="1600" b="1" dirty="0"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Розділ І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Порядок укриття працівників у захисних спорудах цивільного захисту.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Розділ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Порядок видачі працівникам засобів індивідуального захисту.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Розділ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І</a:t>
                      </a:r>
                      <a:endParaRPr lang="ru-RU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uk-UA" sz="1600" b="1" i="0" dirty="0" smtClean="0"/>
                        <a:t>Порядок виділення автомобільного транспорту для проведення евакуаційних заходів.</a:t>
                      </a:r>
                      <a:endParaRPr lang="ru-RU" sz="16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Розділ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ІІ</a:t>
                      </a:r>
                      <a:endParaRPr lang="ru-RU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Вимоги до працівників щодо додержання протиепідемічних заходів при загрозі розповсюдження особливо небезпечних інфекційних захворювань.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Розділ </a:t>
                      </a:r>
                      <a:r>
                        <a:rPr lang="en-US" sz="1600" b="1" dirty="0" smtClean="0">
                          <a:latin typeface="+mn-lt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ІІІ</a:t>
                      </a:r>
                      <a:endParaRPr lang="ru-RU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Заходи щодо зберігання матеріальних цінностей у період загрози та виникнення надзвичайних ситуацій.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Розділ ІХ</a:t>
                      </a:r>
                      <a:endParaRPr lang="ru-RU" sz="16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01295" algn="just"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Особливості дій працівників при деяких надзвичайних ситуаціях.</a:t>
                      </a:r>
                      <a:endParaRPr lang="ru-RU" sz="16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4078832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3500437"/>
          </a:xfrm>
        </p:spPr>
        <p:txBody>
          <a:bodyPr/>
          <a:lstStyle/>
          <a:p>
            <a:pPr algn="ctr" defTabSz="912813">
              <a:buFont typeface="Wingdings" pitchFamily="2" charset="2"/>
              <a:buNone/>
            </a:pPr>
            <a:endParaRPr lang="uk-UA" smtClean="0"/>
          </a:p>
          <a:p>
            <a:pPr algn="ctr" defTabSz="912813">
              <a:buFont typeface="Wingdings" pitchFamily="2" charset="2"/>
              <a:buNone/>
            </a:pPr>
            <a:endParaRPr lang="uk-UA" b="1" smtClean="0">
              <a:solidFill>
                <a:srgbClr val="FFFF00"/>
              </a:solidFill>
            </a:endParaRPr>
          </a:p>
          <a:p>
            <a:pPr algn="ctr" defTabSz="912813">
              <a:buFont typeface="Wingdings" pitchFamily="2" charset="2"/>
              <a:buNone/>
            </a:pPr>
            <a:endParaRPr lang="uk-UA" b="1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63" y="44450"/>
            <a:ext cx="8143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6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249052" y="764704"/>
            <a:ext cx="8715436" cy="56166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457200" algn="just"/>
            <a:r>
              <a:rPr lang="uk-UA" sz="2000" b="1" dirty="0" smtClean="0"/>
              <a:t>• теоретичне і практичне навчання з ЦЗ, правил пожежної безпеки всіх учасників освітнього процесу закладу освіти; </a:t>
            </a:r>
          </a:p>
          <a:p>
            <a:pPr indent="457200" algn="just"/>
            <a:r>
              <a:rPr lang="uk-UA" sz="2000" b="1" dirty="0" smtClean="0"/>
              <a:t>• формування культури безпечної поведінки із засвоєнням алгоритмів дій в умовах НС;</a:t>
            </a:r>
          </a:p>
          <a:p>
            <a:pPr lvl="0" indent="457200" algn="just"/>
            <a:r>
              <a:rPr lang="uk-UA" sz="2000" b="1" dirty="0" smtClean="0"/>
              <a:t>• забезпечення учасників освітнього процесу засобами колективного та індивідуального захисту органів дихання; </a:t>
            </a:r>
          </a:p>
          <a:p>
            <a:pPr lvl="0" indent="457200" algn="just"/>
            <a:r>
              <a:rPr lang="uk-UA" sz="2000" b="1" dirty="0" smtClean="0"/>
              <a:t>• організація та здійснення під час виникнення НС евакуаційних заходів щодо захисту учасників освітнього процесу;</a:t>
            </a:r>
            <a:endParaRPr lang="ru-RU" sz="2000" b="1" dirty="0" smtClean="0"/>
          </a:p>
          <a:p>
            <a:pPr indent="457200" algn="just"/>
            <a:r>
              <a:rPr lang="uk-UA" sz="2000" b="1" dirty="0" smtClean="0"/>
              <a:t>• створення </a:t>
            </a:r>
            <a:r>
              <a:rPr lang="uk-UA" sz="2000" dirty="0" smtClean="0"/>
              <a:t>(</a:t>
            </a:r>
            <a:r>
              <a:rPr lang="uk-UA" sz="2000" i="1" dirty="0" smtClean="0"/>
              <a:t>за необхідності</a:t>
            </a:r>
            <a:r>
              <a:rPr lang="uk-UA" sz="2000" dirty="0" smtClean="0"/>
              <a:t>) </a:t>
            </a:r>
            <a:r>
              <a:rPr lang="uk-UA" sz="2000" b="1" dirty="0" smtClean="0"/>
              <a:t>формувань ЦЗ, необхідної для їх функціонування матеріально-технічної бази і забезпечення готовності таких формувань до дій за призначенням;</a:t>
            </a:r>
            <a:endParaRPr lang="ru-RU" sz="2000" b="1" dirty="0" smtClean="0"/>
          </a:p>
          <a:p>
            <a:pPr lvl="0" indent="457200" algn="just"/>
            <a:r>
              <a:rPr lang="uk-UA" sz="2000" b="1" dirty="0" smtClean="0"/>
              <a:t>• утримання, використання захисних споруд ЦЗ закладу освіти </a:t>
            </a:r>
            <a:r>
              <a:rPr lang="uk-UA" sz="2000" dirty="0" smtClean="0"/>
              <a:t>(</a:t>
            </a:r>
            <a:r>
              <a:rPr lang="uk-UA" sz="2000" i="1" dirty="0" smtClean="0"/>
              <a:t>при наявності</a:t>
            </a:r>
            <a:r>
              <a:rPr lang="uk-UA" sz="2000" dirty="0" smtClean="0"/>
              <a:t>)</a:t>
            </a:r>
            <a:r>
              <a:rPr lang="uk-UA" sz="2000" b="1" dirty="0" smtClean="0"/>
              <a:t>;</a:t>
            </a:r>
            <a:endParaRPr lang="ru-RU" sz="2000" b="1" dirty="0" smtClean="0"/>
          </a:p>
          <a:p>
            <a:pPr lvl="0" indent="457200" algn="just"/>
            <a:r>
              <a:rPr lang="uk-UA" sz="2000" b="1" dirty="0" smtClean="0"/>
              <a:t>• дотримання протиепідемічного режиму;</a:t>
            </a:r>
            <a:endParaRPr lang="ru-RU" sz="2000" b="1" dirty="0" smtClean="0"/>
          </a:p>
          <a:p>
            <a:pPr lvl="0" indent="457200" algn="just"/>
            <a:r>
              <a:rPr lang="uk-UA" sz="2000" b="1" dirty="0" smtClean="0"/>
              <a:t>• проведення заходів щодо забезпечення пожежної безпеки, здійснення постійного контролю за їх виконанням.</a:t>
            </a:r>
            <a:endParaRPr lang="ru-RU" sz="2000" b="1" dirty="0" smtClean="0"/>
          </a:p>
          <a:p>
            <a:pPr lvl="0" algn="just"/>
            <a:endParaRPr lang="uk-UA" sz="2400" dirty="0" smtClean="0"/>
          </a:p>
          <a:p>
            <a:endParaRPr lang="uk-UA" sz="2400" dirty="0" smtClean="0"/>
          </a:p>
          <a:p>
            <a:endParaRPr lang="ru-RU" sz="2400" dirty="0" smtClean="0"/>
          </a:p>
          <a:p>
            <a:pPr algn="just"/>
            <a:endParaRPr lang="uk-UA" sz="2400" dirty="0" smtClean="0"/>
          </a:p>
          <a:p>
            <a:endParaRPr lang="ru-RU" sz="2400" dirty="0" smtClean="0"/>
          </a:p>
          <a:p>
            <a:pPr indent="457200" algn="just"/>
            <a:endParaRPr lang="ru-RU" sz="2400" dirty="0"/>
          </a:p>
        </p:txBody>
      </p:sp>
      <p:grpSp>
        <p:nvGrpSpPr>
          <p:cNvPr id="3" name="Группа 7"/>
          <p:cNvGrpSpPr/>
          <p:nvPr/>
        </p:nvGrpSpPr>
        <p:grpSpPr>
          <a:xfrm>
            <a:off x="0" y="116632"/>
            <a:ext cx="9144000" cy="392482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dirty="0" smtClean="0">
                  <a:solidFill>
                    <a:schemeClr val="bg1"/>
                  </a:solidFill>
                  <a:latin typeface="+mj-lt"/>
                </a:rPr>
                <a:t>Завдання керівника закладу освіти у сфері ЦЗ: </a:t>
              </a:r>
              <a:endParaRPr lang="uk-UA" sz="24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15425645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89214"/>
            <a:ext cx="8715436" cy="307183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uk-UA" sz="1600" b="1" dirty="0" smtClean="0">
                <a:solidFill>
                  <a:schemeClr val="bg1"/>
                </a:solidFill>
              </a:rPr>
              <a:t>1. 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uk-UA" sz="1600" b="1" dirty="0" smtClean="0">
                <a:solidFill>
                  <a:srgbClr val="FFFF00"/>
                </a:solidFill>
              </a:rPr>
              <a:t>Кодекс цивільного захисту України </a:t>
            </a:r>
            <a:r>
              <a:rPr lang="uk-UA" sz="1600" b="1" dirty="0" smtClean="0">
                <a:solidFill>
                  <a:schemeClr val="bg1"/>
                </a:solidFill>
              </a:rPr>
              <a:t>від </a:t>
            </a:r>
            <a:r>
              <a:rPr lang="uk-UA" sz="1600" b="1" dirty="0">
                <a:solidFill>
                  <a:schemeClr val="bg1"/>
                </a:solidFill>
              </a:rPr>
              <a:t>02.10.2012 </a:t>
            </a:r>
            <a:r>
              <a:rPr lang="uk-UA" sz="1600" b="1" dirty="0" smtClean="0">
                <a:solidFill>
                  <a:schemeClr val="bg1"/>
                </a:solidFill>
              </a:rPr>
              <a:t>№ </a:t>
            </a:r>
            <a:r>
              <a:rPr lang="uk-UA" sz="1600" b="1" dirty="0">
                <a:solidFill>
                  <a:schemeClr val="bg1"/>
                </a:solidFill>
              </a:rPr>
              <a:t>5403-</a:t>
            </a:r>
            <a:r>
              <a:rPr lang="en-US" sz="1600" b="1" dirty="0" smtClean="0">
                <a:solidFill>
                  <a:schemeClr val="bg1"/>
                </a:solidFill>
              </a:rPr>
              <a:t>VI</a:t>
            </a:r>
            <a:r>
              <a:rPr lang="uk-UA" sz="1600" b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bg1"/>
                </a:solidFill>
              </a:rPr>
              <a:t>2. </a:t>
            </a:r>
            <a:r>
              <a:rPr lang="uk-UA" sz="1600" b="1" dirty="0" smtClean="0">
                <a:solidFill>
                  <a:srgbClr val="FFFF00"/>
                </a:solidFill>
              </a:rPr>
              <a:t>Постанова КМУ від 30.10.2013 № 841 </a:t>
            </a:r>
            <a:r>
              <a:rPr lang="uk-UA" sz="1600" b="1" dirty="0" smtClean="0">
                <a:solidFill>
                  <a:schemeClr val="bg1"/>
                </a:solidFill>
              </a:rPr>
              <a:t>«Про затвердження Порядку проведення евакуації у разі загрози виникнення або виникнення надзвичайних ситуацій техногенного та природного характеру». </a:t>
            </a:r>
            <a:endParaRPr lang="uk-UA" sz="16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bg1"/>
                </a:solidFill>
              </a:rPr>
              <a:t>3</a:t>
            </a:r>
            <a:r>
              <a:rPr lang="uk-UA" sz="1600" b="1" dirty="0" smtClean="0">
                <a:solidFill>
                  <a:schemeClr val="bg1"/>
                </a:solidFill>
              </a:rPr>
              <a:t>. </a:t>
            </a:r>
            <a:r>
              <a:rPr lang="uk-UA" sz="1600" b="1" dirty="0" smtClean="0">
                <a:solidFill>
                  <a:srgbClr val="FFFF00"/>
                </a:solidFill>
              </a:rPr>
              <a:t>Постанова КМУ від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uk-UA" sz="1600" b="1" dirty="0" smtClean="0">
                <a:solidFill>
                  <a:srgbClr val="FFFF00"/>
                </a:solidFill>
              </a:rPr>
              <a:t>09.08.2017 р. № 626</a:t>
            </a:r>
            <a:r>
              <a:rPr lang="uk-UA" sz="1600" b="1" dirty="0" smtClean="0">
                <a:solidFill>
                  <a:schemeClr val="bg1"/>
                </a:solidFill>
              </a:rPr>
              <a:t>  </a:t>
            </a:r>
            <a:r>
              <a:rPr lang="uk-UA" sz="1600" b="1" dirty="0" err="1" smtClean="0">
                <a:solidFill>
                  <a:schemeClr val="bg1"/>
                </a:solidFill>
              </a:rPr>
              <a:t>“Про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  <a:r>
              <a:rPr lang="uk-UA" sz="1600" b="1" dirty="0" smtClean="0">
                <a:solidFill>
                  <a:schemeClr val="bg1"/>
                </a:solidFill>
              </a:rPr>
              <a:t>затвердження Порядку розроблення планів діяльності єдиної державної системи цивільного </a:t>
            </a:r>
            <a:r>
              <a:rPr lang="uk-UA" sz="1600" b="1" dirty="0" err="1" smtClean="0">
                <a:solidFill>
                  <a:schemeClr val="bg1"/>
                </a:solidFill>
              </a:rPr>
              <a:t>захисту”</a:t>
            </a:r>
            <a:r>
              <a:rPr lang="uk-UA" sz="1600" b="1" dirty="0" smtClean="0">
                <a:solidFill>
                  <a:schemeClr val="bg1"/>
                </a:solidFill>
              </a:rPr>
              <a:t>.</a:t>
            </a:r>
            <a:endParaRPr lang="uk-UA" sz="1600" b="1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bg1"/>
                </a:solidFill>
              </a:rPr>
              <a:t>4</a:t>
            </a:r>
            <a:r>
              <a:rPr lang="uk-UA" sz="1600" b="1" dirty="0" smtClean="0">
                <a:solidFill>
                  <a:srgbClr val="FFFF00"/>
                </a:solidFill>
              </a:rPr>
              <a:t>. Наказ </a:t>
            </a:r>
            <a:r>
              <a:rPr lang="uk-UA" sz="1600" b="1" dirty="0" smtClean="0">
                <a:solidFill>
                  <a:srgbClr val="FFFF00"/>
                </a:solidFill>
              </a:rPr>
              <a:t>МОНУ від 21.11.2016 № 1400 </a:t>
            </a:r>
            <a:r>
              <a:rPr lang="uk-UA" sz="1600" b="1" dirty="0" smtClean="0">
                <a:solidFill>
                  <a:schemeClr val="bg1"/>
                </a:solidFill>
              </a:rPr>
              <a:t>«Про затвердження Положення про функціональну підсистему навчання дітей дошкільного віку, учнів та студентів діям у надзвичайних ситуаціях (з питань безпеки життєдіяльності) єдиної державної системи цивільного захисту».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bg1"/>
                </a:solidFill>
              </a:rPr>
              <a:t>5</a:t>
            </a:r>
            <a:r>
              <a:rPr lang="uk-UA" sz="1600" b="1" dirty="0" smtClean="0">
                <a:solidFill>
                  <a:schemeClr val="bg1"/>
                </a:solidFill>
              </a:rPr>
              <a:t>. </a:t>
            </a:r>
            <a:r>
              <a:rPr lang="uk-UA" sz="1600" b="1" dirty="0" smtClean="0">
                <a:solidFill>
                  <a:schemeClr val="bg1"/>
                </a:solidFill>
              </a:rPr>
              <a:t>Н</a:t>
            </a:r>
            <a:r>
              <a:rPr lang="ru-RU" sz="1600" b="1" dirty="0" err="1" smtClean="0">
                <a:solidFill>
                  <a:srgbClr val="FFFF00"/>
                </a:solidFill>
              </a:rPr>
              <a:t>аказ</a:t>
            </a:r>
            <a:r>
              <a:rPr lang="ru-RU" sz="1600" b="1" dirty="0" smtClean="0">
                <a:solidFill>
                  <a:srgbClr val="FFFF00"/>
                </a:solidFill>
              </a:rPr>
              <a:t> МОНУ </a:t>
            </a:r>
            <a:r>
              <a:rPr lang="ru-RU" sz="1600" b="1" dirty="0" err="1">
                <a:solidFill>
                  <a:srgbClr val="FFFF00"/>
                </a:solidFill>
              </a:rPr>
              <a:t>від</a:t>
            </a:r>
            <a:r>
              <a:rPr lang="ru-RU" sz="1600" b="1" dirty="0">
                <a:solidFill>
                  <a:srgbClr val="FFFF00"/>
                </a:solidFill>
              </a:rPr>
              <a:t> 15.08.2016 року № </a:t>
            </a:r>
            <a:r>
              <a:rPr lang="ru-RU" sz="1600" b="1" dirty="0" smtClean="0">
                <a:solidFill>
                  <a:srgbClr val="FFFF00"/>
                </a:solidFill>
              </a:rPr>
              <a:t>974 </a:t>
            </a:r>
            <a:r>
              <a:rPr lang="ru-RU" sz="1600" b="1" dirty="0" smtClean="0">
                <a:solidFill>
                  <a:schemeClr val="bg1"/>
                </a:solidFill>
              </a:rPr>
              <a:t>«Правил </a:t>
            </a:r>
            <a:r>
              <a:rPr lang="ru-RU" sz="1600" b="1" dirty="0" err="1">
                <a:solidFill>
                  <a:schemeClr val="bg1"/>
                </a:solidFill>
              </a:rPr>
              <a:t>пожежної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безпеки</a:t>
            </a:r>
            <a:r>
              <a:rPr lang="ru-RU" sz="1600" b="1" dirty="0">
                <a:solidFill>
                  <a:schemeClr val="bg1"/>
                </a:solidFill>
              </a:rPr>
              <a:t> для </a:t>
            </a:r>
            <a:r>
              <a:rPr lang="ru-RU" sz="1600" b="1" dirty="0" err="1">
                <a:solidFill>
                  <a:schemeClr val="bg1"/>
                </a:solidFill>
              </a:rPr>
              <a:t>навчальних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закладів</a:t>
            </a:r>
            <a:r>
              <a:rPr lang="ru-RU" sz="1600" b="1" dirty="0">
                <a:solidFill>
                  <a:schemeClr val="bg1"/>
                </a:solidFill>
              </a:rPr>
              <a:t> та </a:t>
            </a:r>
            <a:r>
              <a:rPr lang="ru-RU" sz="1600" b="1" dirty="0" err="1">
                <a:solidFill>
                  <a:schemeClr val="bg1"/>
                </a:solidFill>
              </a:rPr>
              <a:t>установ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системи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>
                <a:solidFill>
                  <a:schemeClr val="bg1"/>
                </a:solidFill>
              </a:rPr>
              <a:t>освіти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України</a:t>
            </a:r>
            <a:r>
              <a:rPr lang="ru-RU" sz="1600" b="1" dirty="0" smtClean="0">
                <a:solidFill>
                  <a:schemeClr val="bg1"/>
                </a:solidFill>
              </a:rPr>
              <a:t>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1" dirty="0">
                <a:solidFill>
                  <a:schemeClr val="bg1"/>
                </a:solidFill>
              </a:rPr>
              <a:t>6</a:t>
            </a:r>
            <a:r>
              <a:rPr lang="uk-UA" sz="1600" b="1" dirty="0" smtClean="0">
                <a:solidFill>
                  <a:schemeClr val="bg1"/>
                </a:solidFill>
              </a:rPr>
              <a:t>. </a:t>
            </a:r>
            <a:r>
              <a:rPr lang="uk-UA" sz="1600" b="1" dirty="0" smtClean="0">
                <a:solidFill>
                  <a:srgbClr val="FFFF00"/>
                </a:solidFill>
              </a:rPr>
              <a:t>Методичні рекомендації щодо порядку складання планів реагування </a:t>
            </a:r>
            <a:r>
              <a:rPr lang="uk-UA" sz="1600" b="1" dirty="0" smtClean="0">
                <a:solidFill>
                  <a:schemeClr val="bg1"/>
                </a:solidFill>
              </a:rPr>
              <a:t>у разі загрози та виникнення надзвичайних ситуацій на підприємствах, установах та організаціях, затверджені листом ДСНС України від 06.03.2015 № 17-3/739 (додаток 1, 2).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1" dirty="0">
                <a:solidFill>
                  <a:schemeClr val="bg1"/>
                </a:solidFill>
              </a:rPr>
              <a:t>7</a:t>
            </a:r>
            <a:r>
              <a:rPr lang="uk-UA" sz="1600" b="1" dirty="0" smtClean="0">
                <a:solidFill>
                  <a:schemeClr val="bg1"/>
                </a:solidFill>
              </a:rPr>
              <a:t>. </a:t>
            </a:r>
            <a:r>
              <a:rPr lang="uk-UA" sz="1600" b="1" dirty="0" smtClean="0">
                <a:solidFill>
                  <a:srgbClr val="FFFF00"/>
                </a:solidFill>
              </a:rPr>
              <a:t>Програми </a:t>
            </a:r>
            <a:r>
              <a:rPr lang="uk-UA" sz="1600" b="1" dirty="0">
                <a:solidFill>
                  <a:srgbClr val="FFFF00"/>
                </a:solidFill>
              </a:rPr>
              <a:t>загальної </a:t>
            </a:r>
            <a:r>
              <a:rPr lang="uk-UA" sz="1600" b="1" dirty="0" smtClean="0">
                <a:solidFill>
                  <a:srgbClr val="FFFF00"/>
                </a:solidFill>
              </a:rPr>
              <a:t>(</a:t>
            </a:r>
            <a:r>
              <a:rPr lang="uk-UA" sz="1600" b="1" dirty="0" smtClean="0">
                <a:solidFill>
                  <a:srgbClr val="FFFF00"/>
                </a:solidFill>
              </a:rPr>
              <a:t>спеціальної, прискореної) </a:t>
            </a:r>
            <a:r>
              <a:rPr lang="uk-UA" sz="1600" b="1" dirty="0" smtClean="0">
                <a:solidFill>
                  <a:srgbClr val="FFFF00"/>
                </a:solidFill>
              </a:rPr>
              <a:t>підготовки </a:t>
            </a:r>
            <a:r>
              <a:rPr lang="uk-UA" sz="1600" b="1" dirty="0">
                <a:solidFill>
                  <a:schemeClr val="bg1"/>
                </a:solidFill>
              </a:rPr>
              <a:t>працівників, установ та організацій Одеської області до дій у НС (затверджено головою  ОДА  </a:t>
            </a:r>
            <a:r>
              <a:rPr lang="uk-UA" sz="1600" b="1" dirty="0" smtClean="0">
                <a:solidFill>
                  <a:schemeClr val="bg1"/>
                </a:solidFill>
              </a:rPr>
              <a:t>18.01.2019).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bg1"/>
                </a:solidFill>
              </a:rPr>
              <a:t>8</a:t>
            </a:r>
            <a:r>
              <a:rPr lang="uk-UA" sz="1600" b="1" dirty="0" smtClean="0">
                <a:solidFill>
                  <a:schemeClr val="bg1"/>
                </a:solidFill>
              </a:rPr>
              <a:t>. </a:t>
            </a:r>
            <a:r>
              <a:rPr lang="uk-UA" sz="1600" b="1" dirty="0" smtClean="0">
                <a:solidFill>
                  <a:srgbClr val="FFFF00"/>
                </a:solidFill>
              </a:rPr>
              <a:t>Наказ МОНУ від 26.12.2017 № 1669 </a:t>
            </a:r>
            <a:r>
              <a:rPr lang="uk-UA" sz="1600" b="1" dirty="0" smtClean="0">
                <a:solidFill>
                  <a:schemeClr val="bg1"/>
                </a:solidFill>
              </a:rPr>
              <a:t>«</a:t>
            </a:r>
            <a:r>
              <a:rPr lang="ru-RU" sz="1600" b="1" dirty="0" smtClean="0">
                <a:solidFill>
                  <a:schemeClr val="bg1"/>
                </a:solidFill>
              </a:rPr>
              <a:t>Про затвердження </a:t>
            </a:r>
            <a:r>
              <a:rPr lang="ru-RU" sz="1600" b="1" dirty="0" err="1" smtClean="0">
                <a:solidFill>
                  <a:schemeClr val="bg1"/>
                </a:solidFill>
              </a:rPr>
              <a:t>Положення</a:t>
            </a:r>
            <a:r>
              <a:rPr lang="ru-RU" sz="1600" b="1" dirty="0" smtClean="0">
                <a:solidFill>
                  <a:schemeClr val="bg1"/>
                </a:solidFill>
              </a:rPr>
              <a:t> про </a:t>
            </a:r>
            <a:r>
              <a:rPr lang="ru-RU" sz="1600" b="1" dirty="0" err="1" smtClean="0">
                <a:solidFill>
                  <a:schemeClr val="bg1"/>
                </a:solidFill>
              </a:rPr>
              <a:t>організацію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роботи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з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охорони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праці</a:t>
            </a:r>
            <a:r>
              <a:rPr lang="ru-RU" sz="1600" b="1" dirty="0" smtClean="0">
                <a:solidFill>
                  <a:schemeClr val="bg1"/>
                </a:solidFill>
              </a:rPr>
              <a:t> та </a:t>
            </a:r>
            <a:r>
              <a:rPr lang="ru-RU" sz="1600" b="1" dirty="0" err="1" smtClean="0">
                <a:solidFill>
                  <a:schemeClr val="bg1"/>
                </a:solidFill>
              </a:rPr>
              <a:t>безпеки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життєдіяльності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учасників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освітнього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процесу</a:t>
            </a:r>
            <a:r>
              <a:rPr lang="ru-RU" sz="1600" b="1" dirty="0" smtClean="0">
                <a:solidFill>
                  <a:schemeClr val="bg1"/>
                </a:solidFill>
              </a:rPr>
              <a:t> в </a:t>
            </a:r>
            <a:r>
              <a:rPr lang="ru-RU" sz="1600" b="1" dirty="0" err="1" smtClean="0">
                <a:solidFill>
                  <a:schemeClr val="bg1"/>
                </a:solidFill>
              </a:rPr>
              <a:t>установах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і</a:t>
            </a:r>
            <a:r>
              <a:rPr lang="ru-RU" sz="1600" b="1" dirty="0" smtClean="0">
                <a:solidFill>
                  <a:schemeClr val="bg1"/>
                </a:solidFill>
              </a:rPr>
              <a:t> закладах </a:t>
            </a:r>
            <a:r>
              <a:rPr lang="ru-RU" sz="1600" b="1" dirty="0" err="1" smtClean="0">
                <a:solidFill>
                  <a:schemeClr val="bg1"/>
                </a:solidFill>
              </a:rPr>
              <a:t>освіти</a:t>
            </a:r>
            <a:r>
              <a:rPr lang="uk-UA" sz="1600" b="1" dirty="0" smtClean="0">
                <a:solidFill>
                  <a:schemeClr val="bg1"/>
                </a:solidFill>
              </a:rPr>
              <a:t>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1" dirty="0" smtClean="0">
                <a:solidFill>
                  <a:schemeClr val="bg1"/>
                </a:solidFill>
              </a:rPr>
              <a:t>9</a:t>
            </a:r>
            <a:r>
              <a:rPr lang="uk-UA" sz="1600" b="1" dirty="0" smtClean="0">
                <a:solidFill>
                  <a:schemeClr val="bg1"/>
                </a:solidFill>
              </a:rPr>
              <a:t>. </a:t>
            </a:r>
            <a:r>
              <a:rPr lang="uk-UA" sz="1600" b="1" dirty="0" smtClean="0">
                <a:solidFill>
                  <a:srgbClr val="FFFF00"/>
                </a:solidFill>
              </a:rPr>
              <a:t>Наказ МВС від 05.12.2019 № 1021 </a:t>
            </a:r>
            <a:r>
              <a:rPr lang="uk-UA" sz="1600" b="1" dirty="0" smtClean="0">
                <a:solidFill>
                  <a:schemeClr val="bg1"/>
                </a:solidFill>
              </a:rPr>
              <a:t>«Про затвердження Порядку затвердження програм навчання та інструктажів з питань пожежної безпеки, організації та контролю за їх виконанням</a:t>
            </a:r>
            <a:r>
              <a:rPr lang="uk-UA" sz="1600" b="1" dirty="0" smtClean="0">
                <a:solidFill>
                  <a:schemeClr val="bg1"/>
                </a:solidFill>
              </a:rPr>
              <a:t>».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1600" b="1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uk-UA" sz="1600" b="1" dirty="0" smtClean="0">
              <a:solidFill>
                <a:srgbClr val="FFFF00"/>
              </a:solidFill>
              <a:latin typeface="+mj-lt"/>
            </a:endParaRPr>
          </a:p>
          <a:p>
            <a:pPr>
              <a:buNone/>
            </a:pPr>
            <a:endParaRPr lang="ru-RU" sz="1800" dirty="0" smtClean="0">
              <a:solidFill>
                <a:srgbClr val="FFFF00"/>
              </a:solidFill>
            </a:endParaRPr>
          </a:p>
          <a:p>
            <a:pPr marL="342900" indent="-342900" algn="just">
              <a:buNone/>
              <a:defRPr/>
            </a:pPr>
            <a:endParaRPr lang="uk-UA" sz="1800" b="1" dirty="0" smtClean="0">
              <a:solidFill>
                <a:srgbClr val="FFFF00"/>
              </a:solidFill>
              <a:latin typeface="+mj-lt"/>
            </a:endParaRPr>
          </a:p>
          <a:p>
            <a:pPr marL="342900" indent="-342900" algn="just">
              <a:buNone/>
              <a:defRPr/>
            </a:pPr>
            <a:endParaRPr lang="ru-RU" sz="2400" b="1" dirty="0" smtClean="0">
              <a:solidFill>
                <a:srgbClr val="FFFF00"/>
              </a:solidFill>
              <a:latin typeface="+mj-lt"/>
            </a:endParaRPr>
          </a:p>
          <a:p>
            <a:pPr marL="342900" indent="-342900" algn="just">
              <a:buNone/>
              <a:defRPr/>
            </a:pPr>
            <a:endParaRPr lang="ru-RU" sz="2400" b="1" dirty="0">
              <a:solidFill>
                <a:srgbClr val="FFFF00"/>
              </a:solidFill>
              <a:latin typeface="+mj-lt"/>
            </a:endParaRPr>
          </a:p>
          <a:p>
            <a:pPr marL="342900" indent="-342900" algn="just">
              <a:buNone/>
              <a:defRPr/>
            </a:pPr>
            <a:endParaRPr lang="ru-RU" sz="2400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0" y="116632"/>
            <a:ext cx="9144000" cy="392482"/>
            <a:chOff x="0" y="13346"/>
            <a:chExt cx="8215370" cy="48672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dirty="0" smtClean="0">
                  <a:solidFill>
                    <a:schemeClr val="bg1"/>
                  </a:solidFill>
                  <a:latin typeface="+mj-lt"/>
                </a:rPr>
                <a:t>Основні НПА у сфері ЦЗ для закладів освіти: </a:t>
              </a:r>
              <a:endParaRPr lang="uk-UA" sz="24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14588894"/>
      </p:ext>
    </p:extLst>
  </p:cSld>
  <p:clrMapOvr>
    <a:masterClrMapping/>
  </p:clrMapOvr>
  <p:transition spd="slow">
    <p:wheel spokes="1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57064"/>
            <a:ext cx="8229600" cy="437619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uk-UA" altLang="uk-UA" sz="1400" b="1" dirty="0" smtClean="0"/>
          </a:p>
          <a:p>
            <a:pPr>
              <a:lnSpc>
                <a:spcPct val="80000"/>
              </a:lnSpc>
            </a:pPr>
            <a:r>
              <a:rPr lang="uk-UA" altLang="uk-UA" sz="2000" b="1" dirty="0" smtClean="0"/>
              <a:t>ст. 5</a:t>
            </a:r>
            <a:r>
              <a:rPr lang="uk-UA" altLang="uk-UA" sz="2000" dirty="0" smtClean="0"/>
              <a:t> «Класифікація надзвичайних ситуацій»;</a:t>
            </a:r>
          </a:p>
          <a:p>
            <a:pPr>
              <a:lnSpc>
                <a:spcPct val="80000"/>
              </a:lnSpc>
            </a:pPr>
            <a:r>
              <a:rPr lang="uk-UA" altLang="uk-UA" sz="2000" b="1" dirty="0" smtClean="0"/>
              <a:t>ст. 8</a:t>
            </a:r>
            <a:r>
              <a:rPr lang="uk-UA" altLang="uk-UA" sz="2000" dirty="0" smtClean="0"/>
              <a:t> «Єдина державна система цивільного захисту»;</a:t>
            </a:r>
          </a:p>
          <a:p>
            <a:pPr>
              <a:lnSpc>
                <a:spcPct val="80000"/>
              </a:lnSpc>
            </a:pPr>
            <a:r>
              <a:rPr lang="uk-UA" altLang="uk-UA" sz="2000" b="1" dirty="0" smtClean="0"/>
              <a:t>ст. 20</a:t>
            </a:r>
            <a:r>
              <a:rPr lang="uk-UA" altLang="uk-UA" sz="2000" dirty="0" smtClean="0"/>
              <a:t> «Завдання і обов'язки СГ у сфері ЦЗ»;</a:t>
            </a:r>
          </a:p>
          <a:p>
            <a:pPr>
              <a:lnSpc>
                <a:spcPct val="80000"/>
              </a:lnSpc>
            </a:pPr>
            <a:r>
              <a:rPr lang="uk-UA" altLang="uk-UA" sz="2000" b="1" dirty="0" smtClean="0"/>
              <a:t>ст. 21</a:t>
            </a:r>
            <a:r>
              <a:rPr lang="uk-UA" altLang="uk-UA" sz="2000" dirty="0" smtClean="0"/>
              <a:t> «Права та обов'язки громадян у сфері ЦЗ»;</a:t>
            </a:r>
          </a:p>
          <a:p>
            <a:pPr algn="just">
              <a:lnSpc>
                <a:spcPct val="80000"/>
              </a:lnSpc>
            </a:pPr>
            <a:r>
              <a:rPr lang="uk-UA" altLang="uk-UA" sz="2000" b="1" dirty="0" smtClean="0"/>
              <a:t>ст. 40</a:t>
            </a:r>
            <a:r>
              <a:rPr lang="uk-UA" altLang="uk-UA" sz="2000" dirty="0" smtClean="0"/>
              <a:t> «Навчання працюючого населення»;</a:t>
            </a:r>
          </a:p>
          <a:p>
            <a:pPr algn="just">
              <a:lnSpc>
                <a:spcPct val="80000"/>
              </a:lnSpc>
            </a:pPr>
            <a:r>
              <a:rPr lang="uk-UA" altLang="uk-UA" sz="2000" b="1" dirty="0" smtClean="0"/>
              <a:t>ст. 54</a:t>
            </a:r>
            <a:r>
              <a:rPr lang="uk-UA" altLang="uk-UA" sz="2000" dirty="0" smtClean="0"/>
              <a:t> «Віднесення міст та СГ до відповідних груп і категорій з цивільного захисту»;</a:t>
            </a:r>
          </a:p>
          <a:p>
            <a:pPr algn="just">
              <a:lnSpc>
                <a:spcPct val="80000"/>
              </a:lnSpc>
            </a:pPr>
            <a:r>
              <a:rPr lang="uk-UA" altLang="uk-UA" sz="2000" b="1" dirty="0" smtClean="0"/>
              <a:t>ст. 71</a:t>
            </a:r>
            <a:r>
              <a:rPr lang="uk-UA" altLang="uk-UA" sz="2000" dirty="0" smtClean="0"/>
              <a:t> «Організація робіт з ліквідації наслідків надзвичайних ситуацій»;</a:t>
            </a:r>
          </a:p>
          <a:p>
            <a:pPr algn="just">
              <a:lnSpc>
                <a:spcPct val="80000"/>
              </a:lnSpc>
            </a:pPr>
            <a:r>
              <a:rPr lang="uk-UA" altLang="uk-UA" sz="2000" b="1" dirty="0" smtClean="0"/>
              <a:t>ст. 91 п. 3</a:t>
            </a:r>
            <a:r>
              <a:rPr lang="uk-UA" altLang="uk-UA" sz="2000" dirty="0" smtClean="0"/>
              <a:t> «Навчання керівного складу та фахівців, діяльність яких пов'язана з організацією і здійсненням заходів з питань ЦЗ»;</a:t>
            </a:r>
          </a:p>
          <a:p>
            <a:pPr>
              <a:lnSpc>
                <a:spcPct val="80000"/>
              </a:lnSpc>
            </a:pPr>
            <a:r>
              <a:rPr lang="uk-UA" altLang="uk-UA" sz="2000" b="1" dirty="0" smtClean="0"/>
              <a:t>ст. 130</a:t>
            </a:r>
            <a:r>
              <a:rPr lang="uk-UA" altLang="uk-UA" sz="2000" dirty="0" smtClean="0"/>
              <a:t> «Планування діяльності ЄДС ЦЗ»;</a:t>
            </a:r>
          </a:p>
          <a:p>
            <a:pPr algn="just">
              <a:lnSpc>
                <a:spcPct val="80000"/>
              </a:lnSpc>
            </a:pPr>
            <a:r>
              <a:rPr lang="uk-UA" altLang="uk-UA" sz="2000" b="1" dirty="0" smtClean="0"/>
              <a:t>ст. 140</a:t>
            </a:r>
            <a:r>
              <a:rPr lang="uk-UA" altLang="uk-UA" sz="2000" dirty="0" smtClean="0"/>
              <a:t> «Відповідальність за порушення законодавства у сфері цивільного захисту» та інші.</a:t>
            </a:r>
            <a:endParaRPr lang="ru-RU" altLang="uk-UA" sz="2000" dirty="0" smtClean="0"/>
          </a:p>
        </p:txBody>
      </p:sp>
      <p:grpSp>
        <p:nvGrpSpPr>
          <p:cNvPr id="3" name="Группа 7"/>
          <p:cNvGrpSpPr/>
          <p:nvPr/>
        </p:nvGrpSpPr>
        <p:grpSpPr>
          <a:xfrm>
            <a:off x="0" y="228206"/>
            <a:ext cx="9144000" cy="680514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dirty="0" smtClean="0">
                  <a:solidFill>
                    <a:schemeClr val="bg1"/>
                  </a:solidFill>
                  <a:latin typeface="+mj-lt"/>
                </a:rPr>
                <a:t>Вимоги Кодексу ЦЗ України щодо організації ЦЗ                   в закладі освіти: </a:t>
              </a:r>
              <a:endParaRPr lang="uk-UA" sz="24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81953692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95536" y="228600"/>
            <a:ext cx="8496944" cy="381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sz="2400" b="1" dirty="0"/>
              <a:t>Типова структура ЦЗ </a:t>
            </a:r>
            <a:r>
              <a:rPr lang="uk-UA" altLang="uk-UA" sz="2400" b="1" dirty="0" smtClean="0"/>
              <a:t>закладу ЗСО (ППТО)</a:t>
            </a:r>
            <a:endParaRPr lang="ru-RU" altLang="uk-UA" dirty="0"/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200400" y="762000"/>
            <a:ext cx="2057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b="1" dirty="0"/>
              <a:t>Керівник </a:t>
            </a:r>
            <a:r>
              <a:rPr lang="uk-UA" altLang="uk-UA" b="1" dirty="0" smtClean="0"/>
              <a:t>закладу</a:t>
            </a:r>
            <a:endParaRPr lang="ru-RU" altLang="uk-UA" b="1" dirty="0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685800" y="1524000"/>
            <a:ext cx="3200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b="1" dirty="0"/>
              <a:t>Органи управління</a:t>
            </a:r>
            <a:endParaRPr lang="ru-RU" altLang="uk-UA" b="1" dirty="0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52400" y="22860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b="1" dirty="0" err="1"/>
              <a:t>постійнодіючі</a:t>
            </a:r>
            <a:endParaRPr lang="ru-RU" altLang="uk-UA" b="1" dirty="0"/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2667000" y="2286000"/>
            <a:ext cx="1752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b="1" dirty="0"/>
              <a:t>координаційні</a:t>
            </a:r>
            <a:endParaRPr lang="ru-RU" altLang="uk-UA" b="1" dirty="0"/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152400" y="3429000"/>
            <a:ext cx="2286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sz="1400" b="1" dirty="0" smtClean="0"/>
              <a:t>Відповідальна </a:t>
            </a:r>
          </a:p>
          <a:p>
            <a:pPr algn="ctr"/>
            <a:r>
              <a:rPr lang="uk-UA" altLang="uk-UA" sz="1400" b="1" dirty="0" smtClean="0"/>
              <a:t>особа з </a:t>
            </a:r>
            <a:r>
              <a:rPr lang="uk-UA" altLang="uk-UA" sz="1400" b="1" dirty="0"/>
              <a:t>питань </a:t>
            </a:r>
            <a:r>
              <a:rPr lang="uk-UA" altLang="uk-UA" sz="1400" b="1" dirty="0" smtClean="0"/>
              <a:t>ЦЗ</a:t>
            </a:r>
            <a:endParaRPr lang="uk-UA" altLang="uk-UA" sz="1400" b="1" dirty="0"/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2743200" y="2895600"/>
            <a:ext cx="1676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sz="1400" b="1" dirty="0"/>
              <a:t>Комісія з </a:t>
            </a:r>
          </a:p>
          <a:p>
            <a:pPr algn="ctr"/>
            <a:r>
              <a:rPr lang="uk-UA" altLang="uk-UA" sz="1400" b="1" dirty="0"/>
              <a:t>       питань НС      </a:t>
            </a:r>
            <a:endParaRPr lang="ru-RU" altLang="uk-UA" sz="1400" b="1" dirty="0"/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2087156" y="425196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sz="1400" b="1" dirty="0"/>
              <a:t>Комісія з питань </a:t>
            </a:r>
          </a:p>
          <a:p>
            <a:pPr algn="ctr"/>
            <a:r>
              <a:rPr lang="uk-UA" altLang="uk-UA" sz="1400" b="1" dirty="0"/>
              <a:t>е</a:t>
            </a:r>
            <a:r>
              <a:rPr lang="uk-UA" altLang="uk-UA" sz="1400" b="1" dirty="0" smtClean="0"/>
              <a:t>вакуації</a:t>
            </a:r>
          </a:p>
          <a:p>
            <a:pPr algn="ctr"/>
            <a:r>
              <a:rPr lang="uk-UA" altLang="uk-UA" sz="1400" b="1" dirty="0" smtClean="0"/>
              <a:t>(особа з питань </a:t>
            </a:r>
          </a:p>
          <a:p>
            <a:pPr algn="ctr"/>
            <a:r>
              <a:rPr lang="uk-UA" altLang="uk-UA" sz="1400" b="1" dirty="0" smtClean="0"/>
              <a:t>евакуації)</a:t>
            </a:r>
            <a:endParaRPr lang="ru-RU" altLang="uk-UA" sz="1400" b="1" dirty="0"/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1295400" y="5181600"/>
            <a:ext cx="3200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b="1" dirty="0"/>
              <a:t>При реагуванні на НС</a:t>
            </a:r>
            <a:endParaRPr lang="ru-RU" altLang="uk-UA" b="1" dirty="0"/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1131404" y="5676900"/>
            <a:ext cx="3528392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sz="1400" b="1" dirty="0"/>
              <a:t>Керівник робіт з ліквідації наслідків НС</a:t>
            </a:r>
            <a:endParaRPr lang="ru-RU" altLang="uk-UA" sz="1400" b="1" dirty="0"/>
          </a:p>
        </p:txBody>
      </p:sp>
      <p:sp>
        <p:nvSpPr>
          <p:cNvPr id="11276" name="Rectangle 14"/>
          <p:cNvSpPr>
            <a:spLocks noChangeArrowheads="1"/>
          </p:cNvSpPr>
          <p:nvPr/>
        </p:nvSpPr>
        <p:spPr bwMode="auto">
          <a:xfrm>
            <a:off x="1325156" y="6248965"/>
            <a:ext cx="3200400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sz="1400" b="1" dirty="0"/>
              <a:t>Штаб з ліквідації НС</a:t>
            </a:r>
            <a:endParaRPr lang="ru-RU" altLang="uk-UA" sz="1400" b="1" dirty="0"/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5105400" y="1447800"/>
            <a:ext cx="2895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b="1" dirty="0"/>
              <a:t>Сили ЦЗ</a:t>
            </a:r>
            <a:endParaRPr lang="ru-RU" altLang="uk-UA" b="1" dirty="0"/>
          </a:p>
        </p:txBody>
      </p:sp>
      <p:sp>
        <p:nvSpPr>
          <p:cNvPr id="11280" name="Rectangle 18"/>
          <p:cNvSpPr>
            <a:spLocks noChangeArrowheads="1"/>
          </p:cNvSpPr>
          <p:nvPr/>
        </p:nvSpPr>
        <p:spPr bwMode="auto">
          <a:xfrm>
            <a:off x="5105400" y="2348880"/>
            <a:ext cx="2895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sz="1400" b="1" dirty="0"/>
              <a:t>Формування </a:t>
            </a:r>
            <a:r>
              <a:rPr lang="uk-UA" altLang="uk-UA" sz="1400" b="1" dirty="0" smtClean="0"/>
              <a:t>ЦЗ</a:t>
            </a:r>
          </a:p>
          <a:p>
            <a:pPr algn="ctr"/>
            <a:r>
              <a:rPr lang="uk-UA" altLang="uk-UA" sz="1400" b="1" dirty="0" smtClean="0"/>
              <a:t>(у разі утворення)</a:t>
            </a:r>
            <a:endParaRPr lang="ru-RU" altLang="uk-UA" sz="1400" b="1" dirty="0"/>
          </a:p>
        </p:txBody>
      </p:sp>
      <p:sp>
        <p:nvSpPr>
          <p:cNvPr id="11281" name="Rectangle 19"/>
          <p:cNvSpPr>
            <a:spLocks noChangeArrowheads="1"/>
          </p:cNvSpPr>
          <p:nvPr/>
        </p:nvSpPr>
        <p:spPr bwMode="auto">
          <a:xfrm>
            <a:off x="5105400" y="3810000"/>
            <a:ext cx="2895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b="1" dirty="0"/>
              <a:t>Засоби ЦЗ</a:t>
            </a:r>
            <a:endParaRPr lang="ru-RU" altLang="uk-UA" b="1" dirty="0"/>
          </a:p>
        </p:txBody>
      </p:sp>
      <p:sp>
        <p:nvSpPr>
          <p:cNvPr id="11282" name="Rectangle 20"/>
          <p:cNvSpPr>
            <a:spLocks noChangeArrowheads="1"/>
          </p:cNvSpPr>
          <p:nvPr/>
        </p:nvSpPr>
        <p:spPr bwMode="auto">
          <a:xfrm>
            <a:off x="5176838" y="5410200"/>
            <a:ext cx="28241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sz="1400" b="1" dirty="0"/>
              <a:t>Засоби </a:t>
            </a:r>
            <a:r>
              <a:rPr lang="uk-UA" altLang="uk-UA" sz="1400" b="1" dirty="0" smtClean="0"/>
              <a:t>пожежогасіння, РХЗ</a:t>
            </a:r>
            <a:endParaRPr lang="ru-RU" altLang="uk-UA" sz="1400" b="1" dirty="0"/>
          </a:p>
        </p:txBody>
      </p:sp>
      <p:sp>
        <p:nvSpPr>
          <p:cNvPr id="11284" name="Rectangle 22"/>
          <p:cNvSpPr>
            <a:spLocks noChangeArrowheads="1"/>
          </p:cNvSpPr>
          <p:nvPr/>
        </p:nvSpPr>
        <p:spPr bwMode="auto">
          <a:xfrm>
            <a:off x="5181600" y="4876800"/>
            <a:ext cx="2819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sz="1400" b="1" dirty="0"/>
              <a:t>Захисні споруди </a:t>
            </a:r>
            <a:r>
              <a:rPr lang="uk-UA" altLang="uk-UA" sz="1400" b="1" dirty="0" smtClean="0"/>
              <a:t>ЦЗ</a:t>
            </a:r>
          </a:p>
          <a:p>
            <a:pPr algn="ctr"/>
            <a:r>
              <a:rPr lang="uk-UA" altLang="uk-UA" sz="1400" b="1" dirty="0" smtClean="0"/>
              <a:t>(за наявністю)</a:t>
            </a:r>
            <a:endParaRPr lang="ru-RU" altLang="uk-UA" sz="1400" b="1" dirty="0"/>
          </a:p>
        </p:txBody>
      </p:sp>
      <p:sp>
        <p:nvSpPr>
          <p:cNvPr id="11285" name="Line 23"/>
          <p:cNvSpPr>
            <a:spLocks noChangeShapeType="1"/>
          </p:cNvSpPr>
          <p:nvPr/>
        </p:nvSpPr>
        <p:spPr bwMode="auto">
          <a:xfrm flipH="1">
            <a:off x="1676400" y="990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24"/>
          <p:cNvSpPr>
            <a:spLocks noChangeShapeType="1"/>
          </p:cNvSpPr>
          <p:nvPr/>
        </p:nvSpPr>
        <p:spPr bwMode="auto">
          <a:xfrm>
            <a:off x="5257800" y="9906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25"/>
          <p:cNvSpPr>
            <a:spLocks noChangeShapeType="1"/>
          </p:cNvSpPr>
          <p:nvPr/>
        </p:nvSpPr>
        <p:spPr bwMode="auto">
          <a:xfrm>
            <a:off x="1676400" y="99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26"/>
          <p:cNvSpPr>
            <a:spLocks noChangeShapeType="1"/>
          </p:cNvSpPr>
          <p:nvPr/>
        </p:nvSpPr>
        <p:spPr bwMode="auto">
          <a:xfrm>
            <a:off x="6705600" y="99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27"/>
          <p:cNvSpPr>
            <a:spLocks noChangeShapeType="1"/>
          </p:cNvSpPr>
          <p:nvPr/>
        </p:nvSpPr>
        <p:spPr bwMode="auto">
          <a:xfrm>
            <a:off x="8534400" y="990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28"/>
          <p:cNvSpPr>
            <a:spLocks noChangeShapeType="1"/>
          </p:cNvSpPr>
          <p:nvPr/>
        </p:nvSpPr>
        <p:spPr bwMode="auto">
          <a:xfrm flipH="1">
            <a:off x="8001000" y="4191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9"/>
          <p:cNvSpPr>
            <a:spLocks noChangeShapeType="1"/>
          </p:cNvSpPr>
          <p:nvPr/>
        </p:nvSpPr>
        <p:spPr bwMode="auto">
          <a:xfrm flipH="1">
            <a:off x="990600" y="2057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30"/>
          <p:cNvSpPr>
            <a:spLocks noChangeShapeType="1"/>
          </p:cNvSpPr>
          <p:nvPr/>
        </p:nvSpPr>
        <p:spPr bwMode="auto">
          <a:xfrm>
            <a:off x="2667000" y="20574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31"/>
          <p:cNvSpPr>
            <a:spLocks noChangeShapeType="1"/>
          </p:cNvSpPr>
          <p:nvPr/>
        </p:nvSpPr>
        <p:spPr bwMode="auto">
          <a:xfrm>
            <a:off x="4419600" y="251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32"/>
          <p:cNvSpPr>
            <a:spLocks noChangeShapeType="1"/>
          </p:cNvSpPr>
          <p:nvPr/>
        </p:nvSpPr>
        <p:spPr bwMode="auto">
          <a:xfrm flipH="1">
            <a:off x="4788024" y="2514600"/>
            <a:ext cx="12576" cy="2426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33"/>
          <p:cNvSpPr>
            <a:spLocks noChangeShapeType="1"/>
          </p:cNvSpPr>
          <p:nvPr/>
        </p:nvSpPr>
        <p:spPr bwMode="auto">
          <a:xfrm flipH="1">
            <a:off x="4495800" y="494116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Rectangle 35"/>
          <p:cNvSpPr>
            <a:spLocks noChangeArrowheads="1"/>
          </p:cNvSpPr>
          <p:nvPr/>
        </p:nvSpPr>
        <p:spPr bwMode="auto">
          <a:xfrm>
            <a:off x="152400" y="2895600"/>
            <a:ext cx="2286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uk-UA" sz="1400" b="1" dirty="0"/>
              <a:t>Адміністрація</a:t>
            </a:r>
            <a:endParaRPr lang="ru-RU" altLang="uk-UA" sz="1400" b="1" dirty="0"/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>
            <a:off x="2438400" y="2514600"/>
            <a:ext cx="111224" cy="17784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" name="Прямая со стрелкой 3"/>
          <p:cNvCxnSpPr/>
          <p:nvPr/>
        </p:nvCxnSpPr>
        <p:spPr bwMode="auto">
          <a:xfrm flipH="1">
            <a:off x="3200400" y="3505200"/>
            <a:ext cx="38100" cy="7878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Прямая со стрелкой 5"/>
          <p:cNvCxnSpPr/>
          <p:nvPr/>
        </p:nvCxnSpPr>
        <p:spPr bwMode="auto">
          <a:xfrm>
            <a:off x="2494012" y="2057400"/>
            <a:ext cx="205780" cy="22356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249052" y="908720"/>
            <a:ext cx="8715436" cy="56166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457200" algn="just"/>
            <a:r>
              <a:rPr lang="uk-UA" sz="2200" b="1" dirty="0"/>
              <a:t>Загальне  керівництво заходами ЦЗ здійснює </a:t>
            </a:r>
            <a:r>
              <a:rPr lang="uk-UA" sz="2200" b="1" u="sng" dirty="0"/>
              <a:t>керівник </a:t>
            </a:r>
            <a:r>
              <a:rPr lang="uk-UA" sz="2200" b="1" u="sng" dirty="0" smtClean="0"/>
              <a:t>закладу освіти</a:t>
            </a:r>
            <a:r>
              <a:rPr lang="uk-UA" sz="2200" b="1" dirty="0" smtClean="0"/>
              <a:t>. </a:t>
            </a:r>
            <a:endParaRPr lang="uk-UA" sz="2200" b="1" dirty="0"/>
          </a:p>
          <a:p>
            <a:pPr indent="457200" algn="just"/>
            <a:endParaRPr lang="uk-UA" sz="2200" b="1" dirty="0" smtClean="0"/>
          </a:p>
          <a:p>
            <a:pPr indent="457200" algn="just"/>
            <a:r>
              <a:rPr lang="uk-UA" sz="2200" b="1" dirty="0" smtClean="0"/>
              <a:t>Безпосереднє </a:t>
            </a:r>
            <a:r>
              <a:rPr lang="uk-UA" sz="2200" b="1" dirty="0"/>
              <a:t>планування з організації та проведення заходів ЦЗ покладається на </a:t>
            </a:r>
            <a:r>
              <a:rPr lang="uk-UA" sz="2200" b="1" u="sng" dirty="0" smtClean="0"/>
              <a:t>відповідальну </a:t>
            </a:r>
            <a:r>
              <a:rPr lang="uk-UA" sz="2200" b="1" u="sng" dirty="0"/>
              <a:t>особу з питань ЦЗ</a:t>
            </a:r>
            <a:r>
              <a:rPr lang="uk-UA" sz="2200" b="1" dirty="0"/>
              <a:t>, з урахуванням вимог, зазначених у </a:t>
            </a:r>
            <a:r>
              <a:rPr lang="uk-UA" sz="2200" b="1" dirty="0" smtClean="0"/>
              <a:t>ч. 2 ст. </a:t>
            </a:r>
            <a:r>
              <a:rPr lang="uk-UA" sz="2200" b="1" dirty="0"/>
              <a:t>20 Кодексу цивільного захисту України. </a:t>
            </a:r>
          </a:p>
          <a:p>
            <a:pPr indent="457200" algn="just"/>
            <a:endParaRPr lang="uk-UA" sz="2200" b="1" dirty="0" smtClean="0"/>
          </a:p>
          <a:p>
            <a:pPr indent="457200" algn="just"/>
            <a:r>
              <a:rPr lang="uk-UA" sz="2200" b="1" u="sng" dirty="0" smtClean="0"/>
              <a:t>Відповідальна </a:t>
            </a:r>
            <a:r>
              <a:rPr lang="uk-UA" sz="2200" b="1" u="sng" dirty="0"/>
              <a:t>особа з питань ЦЗ</a:t>
            </a:r>
            <a:r>
              <a:rPr lang="uk-UA" sz="2200" b="1" dirty="0"/>
              <a:t> здійснює комплекс заходів, спрямованих </a:t>
            </a:r>
            <a:r>
              <a:rPr lang="uk-UA" sz="2200" b="1" dirty="0" smtClean="0"/>
              <a:t>на: </a:t>
            </a:r>
          </a:p>
          <a:p>
            <a:pPr indent="457200" algn="just"/>
            <a:r>
              <a:rPr lang="uk-UA" sz="2200" b="1" dirty="0" smtClean="0"/>
              <a:t>- організацію </a:t>
            </a:r>
            <a:r>
              <a:rPr lang="uk-UA" sz="2200" b="1" dirty="0"/>
              <a:t>ЦЗ в </a:t>
            </a:r>
            <a:r>
              <a:rPr lang="uk-UA" sz="2200" b="1" dirty="0" smtClean="0"/>
              <a:t>закладі освіти </a:t>
            </a:r>
            <a:r>
              <a:rPr lang="uk-UA" sz="2200" b="1" dirty="0"/>
              <a:t>з метою запобігання виникненню НС техногенного та природного характеру, </a:t>
            </a:r>
            <a:endParaRPr lang="uk-UA" sz="2200" b="1" dirty="0" smtClean="0"/>
          </a:p>
          <a:p>
            <a:pPr indent="457200" algn="just"/>
            <a:r>
              <a:rPr lang="uk-UA" sz="2200" b="1" dirty="0" smtClean="0"/>
              <a:t>- зменшення </a:t>
            </a:r>
            <a:r>
              <a:rPr lang="uk-UA" sz="2200" b="1" dirty="0"/>
              <a:t>їхніх негативних наслідків, </a:t>
            </a:r>
            <a:endParaRPr lang="uk-UA" sz="2200" b="1" dirty="0" smtClean="0"/>
          </a:p>
          <a:p>
            <a:pPr indent="457200" algn="just"/>
            <a:r>
              <a:rPr lang="uk-UA" sz="2200" b="1" dirty="0" smtClean="0"/>
              <a:t>- навчання </a:t>
            </a:r>
            <a:r>
              <a:rPr lang="uk-UA" sz="2200" b="1" dirty="0"/>
              <a:t>учасників освітнього процесу діям при виникненні НС.</a:t>
            </a:r>
          </a:p>
          <a:p>
            <a:pPr lvl="0" algn="just"/>
            <a:endParaRPr lang="uk-UA" sz="2400" dirty="0" smtClean="0"/>
          </a:p>
          <a:p>
            <a:endParaRPr lang="uk-UA" sz="2400" dirty="0" smtClean="0"/>
          </a:p>
          <a:p>
            <a:endParaRPr lang="ru-RU" sz="2400" dirty="0" smtClean="0"/>
          </a:p>
          <a:p>
            <a:pPr algn="just"/>
            <a:endParaRPr lang="uk-UA" sz="2400" dirty="0" smtClean="0"/>
          </a:p>
          <a:p>
            <a:endParaRPr lang="ru-RU" sz="2400" dirty="0" smtClean="0"/>
          </a:p>
          <a:p>
            <a:pPr indent="457200" algn="just"/>
            <a:endParaRPr lang="ru-RU" sz="2400" dirty="0"/>
          </a:p>
        </p:txBody>
      </p:sp>
      <p:grpSp>
        <p:nvGrpSpPr>
          <p:cNvPr id="3" name="Группа 7"/>
          <p:cNvGrpSpPr/>
          <p:nvPr/>
        </p:nvGrpSpPr>
        <p:grpSpPr>
          <a:xfrm>
            <a:off x="0" y="116632"/>
            <a:ext cx="9144000" cy="513978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dirty="0" smtClean="0">
                  <a:solidFill>
                    <a:schemeClr val="bg1"/>
                  </a:solidFill>
                  <a:latin typeface="+mj-lt"/>
                </a:rPr>
                <a:t>Відповідальна особа з питань ЦЗ закладу освіти: </a:t>
              </a:r>
              <a:endParaRPr lang="uk-UA" sz="24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35935749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249052" y="692696"/>
            <a:ext cx="8715436" cy="604867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457200" algn="just"/>
            <a:r>
              <a:rPr lang="uk-UA" dirty="0" smtClean="0"/>
              <a:t>- розробка </a:t>
            </a:r>
            <a:r>
              <a:rPr lang="uk-UA" dirty="0"/>
              <a:t>проекту </a:t>
            </a:r>
            <a:r>
              <a:rPr lang="uk-UA" b="1" dirty="0"/>
              <a:t>річного плану основних заходів ЦЗ</a:t>
            </a:r>
            <a:r>
              <a:rPr lang="uk-UA" dirty="0"/>
              <a:t> </a:t>
            </a:r>
            <a:r>
              <a:rPr lang="uk-UA" dirty="0" smtClean="0"/>
              <a:t>закладу освіти;</a:t>
            </a:r>
            <a:endParaRPr lang="uk-UA" dirty="0"/>
          </a:p>
          <a:p>
            <a:pPr indent="457200" algn="just"/>
            <a:r>
              <a:rPr lang="uk-UA" dirty="0" smtClean="0"/>
              <a:t>- розробка </a:t>
            </a:r>
            <a:r>
              <a:rPr lang="uk-UA" dirty="0"/>
              <a:t>плануючих документів </a:t>
            </a:r>
            <a:r>
              <a:rPr lang="uk-UA" b="1" dirty="0"/>
              <a:t>проведення практичних заходів з питань ЦЗ</a:t>
            </a:r>
            <a:r>
              <a:rPr lang="uk-UA" dirty="0"/>
              <a:t> </a:t>
            </a:r>
            <a:r>
              <a:rPr lang="uk-UA" dirty="0" smtClean="0"/>
              <a:t>(День цивільного захисту, Тиждень </a:t>
            </a:r>
            <a:r>
              <a:rPr lang="uk-UA" dirty="0"/>
              <a:t>знань з основ безпеки життєдіяльності, практичні тренінги з евакуації та пожежної безпеки), організація їх виконання та звітування за результатами їх проведення керівнику </a:t>
            </a:r>
            <a:r>
              <a:rPr lang="uk-UA" dirty="0" smtClean="0"/>
              <a:t>закладу освіти;</a:t>
            </a:r>
            <a:endParaRPr lang="uk-UA" dirty="0"/>
          </a:p>
          <a:p>
            <a:pPr indent="457200" algn="just"/>
            <a:r>
              <a:rPr lang="uk-UA" dirty="0" smtClean="0"/>
              <a:t>- організація </a:t>
            </a:r>
            <a:r>
              <a:rPr lang="uk-UA" dirty="0"/>
              <a:t>та контроль </a:t>
            </a:r>
            <a:r>
              <a:rPr lang="uk-UA" b="1" dirty="0"/>
              <a:t>проходження працівниками </a:t>
            </a:r>
            <a:r>
              <a:rPr lang="uk-UA" b="1" dirty="0" smtClean="0"/>
              <a:t>закладу освіти </a:t>
            </a:r>
            <a:r>
              <a:rPr lang="uk-UA" b="1" dirty="0"/>
              <a:t>навчання</a:t>
            </a:r>
            <a:r>
              <a:rPr lang="uk-UA" dirty="0"/>
              <a:t> з питань ЦЗ, пожежної безпеки;</a:t>
            </a:r>
          </a:p>
          <a:p>
            <a:pPr indent="457200" algn="just"/>
            <a:r>
              <a:rPr lang="uk-UA" dirty="0" smtClean="0"/>
              <a:t>- підготовка </a:t>
            </a:r>
            <a:r>
              <a:rPr lang="uk-UA" b="1" dirty="0" smtClean="0"/>
              <a:t>звітних </a:t>
            </a:r>
            <a:r>
              <a:rPr lang="uk-UA" b="1" dirty="0"/>
              <a:t>документів щодо проведення заходів з питань ЦЗ</a:t>
            </a:r>
            <a:r>
              <a:rPr lang="uk-UA" dirty="0"/>
              <a:t> в </a:t>
            </a:r>
            <a:r>
              <a:rPr lang="uk-UA" dirty="0" smtClean="0"/>
              <a:t>закладі освіти;</a:t>
            </a:r>
            <a:endParaRPr lang="uk-UA" dirty="0"/>
          </a:p>
          <a:p>
            <a:pPr indent="457200" algn="just"/>
            <a:r>
              <a:rPr lang="uk-UA" dirty="0" smtClean="0"/>
              <a:t>- </a:t>
            </a:r>
            <a:r>
              <a:rPr lang="uk-UA" b="1" dirty="0" smtClean="0"/>
              <a:t>розробка </a:t>
            </a:r>
            <a:r>
              <a:rPr lang="uk-UA" b="1" dirty="0"/>
              <a:t>інструкцій та проектів наказів з питань ЦЗ</a:t>
            </a:r>
            <a:r>
              <a:rPr lang="uk-UA" dirty="0"/>
              <a:t>, здійснення </a:t>
            </a:r>
            <a:r>
              <a:rPr lang="uk-UA" dirty="0" smtClean="0"/>
              <a:t>постійного </a:t>
            </a:r>
            <a:r>
              <a:rPr lang="uk-UA" dirty="0"/>
              <a:t>контролю за їх виконанням;</a:t>
            </a:r>
          </a:p>
          <a:p>
            <a:pPr indent="457200" algn="just"/>
            <a:r>
              <a:rPr lang="uk-UA" dirty="0" smtClean="0"/>
              <a:t>- надання </a:t>
            </a:r>
            <a:r>
              <a:rPr lang="uk-UA" dirty="0"/>
              <a:t>керівнику </a:t>
            </a:r>
            <a:r>
              <a:rPr lang="uk-UA" dirty="0" smtClean="0"/>
              <a:t>закладу освіти </a:t>
            </a:r>
            <a:r>
              <a:rPr lang="uk-UA" b="1" dirty="0"/>
              <a:t>пропозицій щодо організації та удосконалення ЦЗ та пожежної безпеки</a:t>
            </a:r>
            <a:r>
              <a:rPr lang="uk-UA" dirty="0"/>
              <a:t> в </a:t>
            </a:r>
            <a:r>
              <a:rPr lang="uk-UA" dirty="0" smtClean="0"/>
              <a:t>закладі освіти;</a:t>
            </a:r>
            <a:endParaRPr lang="uk-UA" dirty="0"/>
          </a:p>
          <a:p>
            <a:pPr indent="457200" algn="just"/>
            <a:r>
              <a:rPr lang="uk-UA" dirty="0" smtClean="0"/>
              <a:t>- забезпечення </a:t>
            </a:r>
            <a:r>
              <a:rPr lang="uk-UA" dirty="0"/>
              <a:t>розміщення та поповнення (оновлення) інформації в </a:t>
            </a:r>
            <a:r>
              <a:rPr lang="uk-UA" b="1" dirty="0"/>
              <a:t>інформаційно-довідковому куточку з питань ЦЗ</a:t>
            </a:r>
            <a:r>
              <a:rPr lang="uk-UA" dirty="0"/>
              <a:t> про заходи безпеки, відповідні дії та правила </a:t>
            </a:r>
            <a:r>
              <a:rPr lang="uk-UA" dirty="0" smtClean="0"/>
              <a:t>поведінки </a:t>
            </a:r>
            <a:r>
              <a:rPr lang="uk-UA" dirty="0"/>
              <a:t>учасників освітнього процесу, батьків у разі виникнення загрози або виникнення НС;</a:t>
            </a:r>
          </a:p>
          <a:p>
            <a:pPr indent="457200" algn="just"/>
            <a:r>
              <a:rPr lang="uk-UA" dirty="0" smtClean="0"/>
              <a:t>- забезпечення </a:t>
            </a:r>
            <a:r>
              <a:rPr lang="uk-UA" dirty="0"/>
              <a:t>виконання інших завдань і заходів у сфері ЦЗ, передбачених Кодексом ЦЗ України та іншими нормативно-правовими актами.</a:t>
            </a:r>
          </a:p>
          <a:p>
            <a:pPr lvl="0" algn="just"/>
            <a:endParaRPr lang="uk-UA" sz="2400" dirty="0" smtClean="0"/>
          </a:p>
          <a:p>
            <a:endParaRPr lang="uk-UA" sz="2400" dirty="0" smtClean="0"/>
          </a:p>
          <a:p>
            <a:endParaRPr lang="ru-RU" sz="2400" dirty="0" smtClean="0"/>
          </a:p>
          <a:p>
            <a:pPr algn="just"/>
            <a:endParaRPr lang="uk-UA" sz="2400" dirty="0" smtClean="0"/>
          </a:p>
          <a:p>
            <a:endParaRPr lang="ru-RU" sz="2400" dirty="0" smtClean="0"/>
          </a:p>
          <a:p>
            <a:pPr indent="457200" algn="just"/>
            <a:endParaRPr lang="ru-RU" sz="2400" dirty="0"/>
          </a:p>
        </p:txBody>
      </p:sp>
      <p:grpSp>
        <p:nvGrpSpPr>
          <p:cNvPr id="3" name="Группа 7"/>
          <p:cNvGrpSpPr/>
          <p:nvPr/>
        </p:nvGrpSpPr>
        <p:grpSpPr>
          <a:xfrm>
            <a:off x="0" y="116632"/>
            <a:ext cx="9144000" cy="407630"/>
            <a:chOff x="0" y="13346"/>
            <a:chExt cx="8215370" cy="48672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3346"/>
              <a:ext cx="8215370" cy="486720"/>
            </a:xfrm>
            <a:prstGeom prst="roundRect">
              <a:avLst/>
            </a:prstGeom>
            <a:solidFill>
              <a:srgbClr val="70000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3760" y="114054"/>
              <a:ext cx="8167850" cy="2967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400" b="1" dirty="0" err="1" smtClean="0">
                  <a:solidFill>
                    <a:schemeClr val="bg1"/>
                  </a:solidFill>
                  <a:latin typeface="+mj-lt"/>
                </a:rPr>
                <a:t>Обов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</a:rPr>
                <a:t>’</a:t>
              </a:r>
              <a:r>
                <a:rPr lang="uk-UA" sz="2400" b="1" dirty="0" err="1" smtClean="0">
                  <a:solidFill>
                    <a:schemeClr val="bg1"/>
                  </a:solidFill>
                  <a:latin typeface="+mj-lt"/>
                </a:rPr>
                <a:t>язки</a:t>
              </a:r>
              <a:r>
                <a:rPr lang="uk-UA" sz="2400" b="1" dirty="0" smtClean="0">
                  <a:solidFill>
                    <a:schemeClr val="bg1"/>
                  </a:solidFill>
                  <a:latin typeface="+mj-lt"/>
                </a:rPr>
                <a:t> відповідальної особи з питань ЦЗ: </a:t>
              </a:r>
              <a:endParaRPr lang="uk-UA" sz="2400" b="1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57740873"/>
      </p:ext>
    </p:extLst>
  </p:cSld>
  <p:clrMapOvr>
    <a:masterClrMapping/>
  </p:clrMapOvr>
  <p:transition spd="slow">
    <p:wheel spokes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aining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11823</TotalTime>
  <Words>3745</Words>
  <Application>Microsoft Office PowerPoint</Application>
  <PresentationFormat>Экран (4:3)</PresentationFormat>
  <Paragraphs>568</Paragraphs>
  <Slides>34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Training</vt:lpstr>
      <vt:lpstr>1_Training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Koroza</cp:lastModifiedBy>
  <cp:revision>1168</cp:revision>
  <dcterms:created xsi:type="dcterms:W3CDTF">2009-02-18T10:59:24Z</dcterms:created>
  <dcterms:modified xsi:type="dcterms:W3CDTF">2022-08-22T05:56:07Z</dcterms:modified>
</cp:coreProperties>
</file>